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8" r:id="rId3"/>
    <p:sldId id="429" r:id="rId4"/>
    <p:sldId id="448" r:id="rId5"/>
    <p:sldId id="449" r:id="rId6"/>
    <p:sldId id="368" r:id="rId7"/>
    <p:sldId id="432" r:id="rId8"/>
    <p:sldId id="372" r:id="rId9"/>
    <p:sldId id="458" r:id="rId10"/>
    <p:sldId id="459" r:id="rId11"/>
    <p:sldId id="443" r:id="rId12"/>
    <p:sldId id="359" r:id="rId13"/>
    <p:sldId id="461" r:id="rId14"/>
    <p:sldId id="629" r:id="rId15"/>
    <p:sldId id="361" r:id="rId16"/>
    <p:sldId id="358" r:id="rId17"/>
  </p:sldIdLst>
  <p:sldSz cx="9144000" cy="6858000" type="screen4x3"/>
  <p:notesSz cx="6888163" cy="100187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2553" autoAdjust="0"/>
  </p:normalViewPr>
  <p:slideViewPr>
    <p:cSldViewPr>
      <p:cViewPr varScale="1">
        <p:scale>
          <a:sx n="85" d="100"/>
          <a:sy n="85" d="100"/>
        </p:scale>
        <p:origin x="826" y="29"/>
      </p:cViewPr>
      <p:guideLst>
        <p:guide orient="horz" pos="2160"/>
        <p:guide pos="2880"/>
      </p:guideLst>
    </p:cSldViewPr>
  </p:slideViewPr>
  <p:outlineViewPr>
    <p:cViewPr>
      <p:scale>
        <a:sx n="33" d="100"/>
        <a:sy n="33" d="100"/>
      </p:scale>
      <p:origin x="0" y="380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C4B92-E873-495C-87AB-3738B39DA9C5}"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tr-TR"/>
        </a:p>
      </dgm:t>
    </dgm:pt>
    <dgm:pt modelId="{63B39524-AB5F-4A80-820A-7070A12E9646}">
      <dgm:prSet phldrT="[Metin]"/>
      <dgm:spPr>
        <a:solidFill>
          <a:schemeClr val="accent5">
            <a:lumMod val="50000"/>
          </a:schemeClr>
        </a:solidFill>
      </dgm:spPr>
      <dgm:t>
        <a:bodyPr/>
        <a:lstStyle/>
        <a:p>
          <a:r>
            <a:rPr lang="tr-TR" b="1" dirty="0">
              <a:latin typeface="Cambria" panose="02040503050406030204" pitchFamily="18" charset="0"/>
            </a:rPr>
            <a:t>1251 </a:t>
          </a:r>
        </a:p>
      </dgm:t>
    </dgm:pt>
    <dgm:pt modelId="{9A4E0976-4EF7-489C-8598-DC22245D6D2D}" type="parTrans" cxnId="{CD482C7D-E874-4569-914D-D6289FCB535F}">
      <dgm:prSet/>
      <dgm:spPr/>
      <dgm:t>
        <a:bodyPr/>
        <a:lstStyle/>
        <a:p>
          <a:endParaRPr lang="tr-TR"/>
        </a:p>
      </dgm:t>
    </dgm:pt>
    <dgm:pt modelId="{22816B69-6021-41BE-9A5C-493D667381E2}" type="sibTrans" cxnId="{CD482C7D-E874-4569-914D-D6289FCB535F}">
      <dgm:prSet/>
      <dgm:spPr/>
      <dgm:t>
        <a:bodyPr/>
        <a:lstStyle/>
        <a:p>
          <a:endParaRPr lang="tr-TR"/>
        </a:p>
      </dgm:t>
    </dgm:pt>
    <dgm:pt modelId="{EC9E6D05-5A29-4A88-B912-D05D9D0C685E}">
      <dgm:prSet phldrT="[Metin]" custT="1"/>
      <dgm:spPr/>
      <dgm:t>
        <a:bodyPr/>
        <a:lstStyle/>
        <a:p>
          <a:pPr algn="l"/>
          <a:r>
            <a:rPr lang="tr-TR" sz="1800" b="1" i="0">
              <a:latin typeface="Cambria" panose="02040503050406030204" pitchFamily="18" charset="0"/>
            </a:rPr>
            <a:t>Karatay Madrasa</a:t>
          </a:r>
          <a:endParaRPr lang="tr-TR" sz="1800" b="1" i="0" dirty="0">
            <a:latin typeface="Cambria" panose="02040503050406030204" pitchFamily="18" charset="0"/>
          </a:endParaRPr>
        </a:p>
      </dgm:t>
    </dgm:pt>
    <dgm:pt modelId="{B008E5B7-70BB-4895-892D-E3846C1BDE1C}" type="parTrans" cxnId="{CE2649CF-7A31-4DE4-BB76-52FD1977C46F}">
      <dgm:prSet/>
      <dgm:spPr/>
      <dgm:t>
        <a:bodyPr/>
        <a:lstStyle/>
        <a:p>
          <a:endParaRPr lang="tr-TR"/>
        </a:p>
      </dgm:t>
    </dgm:pt>
    <dgm:pt modelId="{C06A6175-4725-4F40-B237-235936AAF023}" type="sibTrans" cxnId="{CE2649CF-7A31-4DE4-BB76-52FD1977C46F}">
      <dgm:prSet/>
      <dgm:spPr/>
      <dgm:t>
        <a:bodyPr/>
        <a:lstStyle/>
        <a:p>
          <a:endParaRPr lang="tr-TR"/>
        </a:p>
      </dgm:t>
    </dgm:pt>
    <dgm:pt modelId="{BD20751E-8236-42F2-B624-ADFD65920811}">
      <dgm:prSet phldrT="[Metin]"/>
      <dgm:spPr>
        <a:solidFill>
          <a:schemeClr val="accent1">
            <a:lumMod val="75000"/>
          </a:schemeClr>
        </a:solidFill>
      </dgm:spPr>
      <dgm:t>
        <a:bodyPr/>
        <a:lstStyle/>
        <a:p>
          <a:r>
            <a:rPr lang="tr-TR" b="1" dirty="0">
              <a:latin typeface="Cambria" panose="02040503050406030204" pitchFamily="18" charset="0"/>
            </a:rPr>
            <a:t>1882 </a:t>
          </a:r>
        </a:p>
      </dgm:t>
    </dgm:pt>
    <dgm:pt modelId="{F41F0E43-94A1-4E93-AB76-3933E058B32D}" type="parTrans" cxnId="{F9266E1C-C9E5-4BDE-B30B-52C222045050}">
      <dgm:prSet/>
      <dgm:spPr/>
      <dgm:t>
        <a:bodyPr/>
        <a:lstStyle/>
        <a:p>
          <a:endParaRPr lang="tr-TR"/>
        </a:p>
      </dgm:t>
    </dgm:pt>
    <dgm:pt modelId="{FC3A508E-63AC-4370-9406-94D490085A7A}" type="sibTrans" cxnId="{F9266E1C-C9E5-4BDE-B30B-52C222045050}">
      <dgm:prSet/>
      <dgm:spPr/>
      <dgm:t>
        <a:bodyPr/>
        <a:lstStyle/>
        <a:p>
          <a:endParaRPr lang="tr-TR"/>
        </a:p>
      </dgm:t>
    </dgm:pt>
    <dgm:pt modelId="{C4C57D60-F0FB-4630-8F50-371B1BD910E0}">
      <dgm:prSet phldrT="[Metin]" custT="1"/>
      <dgm:spPr/>
      <dgm:t>
        <a:bodyPr/>
        <a:lstStyle/>
        <a:p>
          <a:pPr algn="l">
            <a:lnSpc>
              <a:spcPct val="100000"/>
            </a:lnSpc>
            <a:spcAft>
              <a:spcPts val="0"/>
            </a:spcAft>
          </a:pPr>
          <a:r>
            <a:rPr lang="tr-TR" sz="1800" b="1">
              <a:latin typeface="Cambria" panose="02040503050406030204" pitchFamily="18" charset="0"/>
            </a:rPr>
            <a:t>The Konya Chamber of Commerce (KTO</a:t>
          </a:r>
          <a:r>
            <a:rPr lang="tr-TR" sz="1800" b="1" dirty="0">
              <a:latin typeface="Cambria" panose="02040503050406030204" pitchFamily="18" charset="0"/>
            </a:rPr>
            <a:t>)</a:t>
          </a:r>
        </a:p>
      </dgm:t>
    </dgm:pt>
    <dgm:pt modelId="{61C09BC5-5527-4C2F-84F3-447BE7735890}" type="parTrans" cxnId="{56D41F9E-0DA9-477C-B6AF-CA23635094DE}">
      <dgm:prSet/>
      <dgm:spPr/>
      <dgm:t>
        <a:bodyPr/>
        <a:lstStyle/>
        <a:p>
          <a:endParaRPr lang="tr-TR"/>
        </a:p>
      </dgm:t>
    </dgm:pt>
    <dgm:pt modelId="{F6BF4772-D29C-490F-A638-FBF5B1AB208B}" type="sibTrans" cxnId="{56D41F9E-0DA9-477C-B6AF-CA23635094DE}">
      <dgm:prSet/>
      <dgm:spPr/>
      <dgm:t>
        <a:bodyPr/>
        <a:lstStyle/>
        <a:p>
          <a:endParaRPr lang="tr-TR"/>
        </a:p>
      </dgm:t>
    </dgm:pt>
    <dgm:pt modelId="{C3688B44-95E9-43A5-A28D-CB1383CDD0BF}">
      <dgm:prSet phldrT="[Metin]"/>
      <dgm:spPr/>
      <dgm:t>
        <a:bodyPr/>
        <a:lstStyle/>
        <a:p>
          <a:r>
            <a:rPr lang="tr-TR" b="1" dirty="0">
              <a:latin typeface="Cambria" panose="02040503050406030204" pitchFamily="18" charset="0"/>
            </a:rPr>
            <a:t>2009</a:t>
          </a:r>
        </a:p>
      </dgm:t>
    </dgm:pt>
    <dgm:pt modelId="{193CA958-960A-4359-8C75-7DB70618404C}" type="parTrans" cxnId="{2A2738C4-EA6D-411E-839C-A190AA8A22A0}">
      <dgm:prSet/>
      <dgm:spPr/>
      <dgm:t>
        <a:bodyPr/>
        <a:lstStyle/>
        <a:p>
          <a:endParaRPr lang="tr-TR"/>
        </a:p>
      </dgm:t>
    </dgm:pt>
    <dgm:pt modelId="{68235371-3135-40C8-A620-93306276334A}" type="sibTrans" cxnId="{2A2738C4-EA6D-411E-839C-A190AA8A22A0}">
      <dgm:prSet/>
      <dgm:spPr/>
      <dgm:t>
        <a:bodyPr/>
        <a:lstStyle/>
        <a:p>
          <a:endParaRPr lang="tr-TR"/>
        </a:p>
      </dgm:t>
    </dgm:pt>
    <dgm:pt modelId="{382A5808-7E20-4371-B33B-721AFF5CAB57}">
      <dgm:prSet phldrT="[Metin]" custT="1"/>
      <dgm:spPr/>
      <dgm:t>
        <a:bodyPr/>
        <a:lstStyle/>
        <a:p>
          <a:pPr>
            <a:lnSpc>
              <a:spcPct val="100000"/>
            </a:lnSpc>
            <a:spcAft>
              <a:spcPts val="0"/>
            </a:spcAft>
          </a:pPr>
          <a:r>
            <a:rPr lang="tr-TR" sz="1800" b="1" dirty="0">
              <a:latin typeface="Cambria" panose="02040503050406030204" pitchFamily="18" charset="0"/>
            </a:rPr>
            <a:t>KTO </a:t>
          </a:r>
        </a:p>
        <a:p>
          <a:pPr>
            <a:lnSpc>
              <a:spcPct val="100000"/>
            </a:lnSpc>
            <a:spcAft>
              <a:spcPts val="0"/>
            </a:spcAft>
          </a:pPr>
          <a:r>
            <a:rPr lang="tr-TR" sz="1800" b="1" dirty="0">
              <a:latin typeface="Cambria" panose="02040503050406030204" pitchFamily="18" charset="0"/>
            </a:rPr>
            <a:t>Karatay </a:t>
          </a:r>
        </a:p>
        <a:p>
          <a:pPr>
            <a:lnSpc>
              <a:spcPct val="100000"/>
            </a:lnSpc>
            <a:spcAft>
              <a:spcPts val="0"/>
            </a:spcAft>
          </a:pPr>
          <a:r>
            <a:rPr lang="tr-TR" sz="1800" b="1">
              <a:latin typeface="Cambria" panose="02040503050406030204" pitchFamily="18" charset="0"/>
            </a:rPr>
            <a:t>University</a:t>
          </a:r>
          <a:endParaRPr lang="tr-TR" sz="1800" b="1" dirty="0">
            <a:latin typeface="Cambria" panose="02040503050406030204" pitchFamily="18" charset="0"/>
          </a:endParaRPr>
        </a:p>
      </dgm:t>
    </dgm:pt>
    <dgm:pt modelId="{DECF2316-06C0-4A56-B12A-7C99FE0EC669}" type="parTrans" cxnId="{4DF07F12-F80F-4389-A05A-4AE6B90B14B9}">
      <dgm:prSet/>
      <dgm:spPr/>
      <dgm:t>
        <a:bodyPr/>
        <a:lstStyle/>
        <a:p>
          <a:endParaRPr lang="tr-TR"/>
        </a:p>
      </dgm:t>
    </dgm:pt>
    <dgm:pt modelId="{C3246935-AA81-471D-9C14-0E3D740689AF}" type="sibTrans" cxnId="{4DF07F12-F80F-4389-A05A-4AE6B90B14B9}">
      <dgm:prSet/>
      <dgm:spPr/>
      <dgm:t>
        <a:bodyPr/>
        <a:lstStyle/>
        <a:p>
          <a:endParaRPr lang="tr-TR"/>
        </a:p>
      </dgm:t>
    </dgm:pt>
    <dgm:pt modelId="{3CF21F15-7E1E-4F7F-AB0F-033E9D64B74F}" type="pres">
      <dgm:prSet presAssocID="{2B8C4B92-E873-495C-87AB-3738B39DA9C5}" presName="Name0" presStyleCnt="0">
        <dgm:presLayoutVars>
          <dgm:dir/>
          <dgm:animLvl val="lvl"/>
          <dgm:resizeHandles val="exact"/>
        </dgm:presLayoutVars>
      </dgm:prSet>
      <dgm:spPr/>
      <dgm:t>
        <a:bodyPr/>
        <a:lstStyle/>
        <a:p>
          <a:endParaRPr lang="tr-TR"/>
        </a:p>
      </dgm:t>
    </dgm:pt>
    <dgm:pt modelId="{87F2E26F-F2A7-4C00-8858-0272EFC0458B}" type="pres">
      <dgm:prSet presAssocID="{2B8C4B92-E873-495C-87AB-3738B39DA9C5}" presName="tSp" presStyleCnt="0"/>
      <dgm:spPr/>
    </dgm:pt>
    <dgm:pt modelId="{509FBB14-7F68-4D56-8AEE-BB5EDBDCFF6E}" type="pres">
      <dgm:prSet presAssocID="{2B8C4B92-E873-495C-87AB-3738B39DA9C5}" presName="bSp" presStyleCnt="0"/>
      <dgm:spPr/>
    </dgm:pt>
    <dgm:pt modelId="{C157B49B-6BF0-49D2-8070-50C215FED173}" type="pres">
      <dgm:prSet presAssocID="{2B8C4B92-E873-495C-87AB-3738B39DA9C5}" presName="process" presStyleCnt="0"/>
      <dgm:spPr/>
    </dgm:pt>
    <dgm:pt modelId="{8A62DACC-44D2-4B3F-B9C2-D1394352FA7E}" type="pres">
      <dgm:prSet presAssocID="{63B39524-AB5F-4A80-820A-7070A12E9646}" presName="composite1" presStyleCnt="0"/>
      <dgm:spPr/>
    </dgm:pt>
    <dgm:pt modelId="{07100F74-EBCD-4204-BA5D-720F74E5E5BD}" type="pres">
      <dgm:prSet presAssocID="{63B39524-AB5F-4A80-820A-7070A12E9646}" presName="dummyNode1" presStyleLbl="node1" presStyleIdx="0" presStyleCnt="3"/>
      <dgm:spPr/>
    </dgm:pt>
    <dgm:pt modelId="{0B8493F4-CF17-48D0-876F-5392AA5E2470}" type="pres">
      <dgm:prSet presAssocID="{63B39524-AB5F-4A80-820A-7070A12E9646}" presName="childNode1" presStyleLbl="bgAcc1" presStyleIdx="0" presStyleCnt="3">
        <dgm:presLayoutVars>
          <dgm:bulletEnabled val="1"/>
        </dgm:presLayoutVars>
      </dgm:prSet>
      <dgm:spPr/>
      <dgm:t>
        <a:bodyPr/>
        <a:lstStyle/>
        <a:p>
          <a:endParaRPr lang="tr-TR"/>
        </a:p>
      </dgm:t>
    </dgm:pt>
    <dgm:pt modelId="{02897501-75B1-4692-996E-490DB19DA778}" type="pres">
      <dgm:prSet presAssocID="{63B39524-AB5F-4A80-820A-7070A12E9646}" presName="childNode1tx" presStyleLbl="bgAcc1" presStyleIdx="0" presStyleCnt="3">
        <dgm:presLayoutVars>
          <dgm:bulletEnabled val="1"/>
        </dgm:presLayoutVars>
      </dgm:prSet>
      <dgm:spPr/>
      <dgm:t>
        <a:bodyPr/>
        <a:lstStyle/>
        <a:p>
          <a:endParaRPr lang="tr-TR"/>
        </a:p>
      </dgm:t>
    </dgm:pt>
    <dgm:pt modelId="{9D34923B-0DDF-4E57-A52B-E19171E4CB7F}" type="pres">
      <dgm:prSet presAssocID="{63B39524-AB5F-4A80-820A-7070A12E9646}" presName="parentNode1" presStyleLbl="node1" presStyleIdx="0" presStyleCnt="3">
        <dgm:presLayoutVars>
          <dgm:chMax val="1"/>
          <dgm:bulletEnabled val="1"/>
        </dgm:presLayoutVars>
      </dgm:prSet>
      <dgm:spPr/>
      <dgm:t>
        <a:bodyPr/>
        <a:lstStyle/>
        <a:p>
          <a:endParaRPr lang="tr-TR"/>
        </a:p>
      </dgm:t>
    </dgm:pt>
    <dgm:pt modelId="{240C41F7-B333-409A-A2EA-397CBF2FAB38}" type="pres">
      <dgm:prSet presAssocID="{63B39524-AB5F-4A80-820A-7070A12E9646}" presName="connSite1" presStyleCnt="0"/>
      <dgm:spPr/>
    </dgm:pt>
    <dgm:pt modelId="{E4539055-9BAC-4CC6-9A96-6F05F9A53159}" type="pres">
      <dgm:prSet presAssocID="{22816B69-6021-41BE-9A5C-493D667381E2}" presName="Name9" presStyleLbl="sibTrans2D1" presStyleIdx="0" presStyleCnt="2"/>
      <dgm:spPr/>
      <dgm:t>
        <a:bodyPr/>
        <a:lstStyle/>
        <a:p>
          <a:endParaRPr lang="tr-TR"/>
        </a:p>
      </dgm:t>
    </dgm:pt>
    <dgm:pt modelId="{826E29F1-342A-4FB2-B0BE-A388656F3768}" type="pres">
      <dgm:prSet presAssocID="{BD20751E-8236-42F2-B624-ADFD65920811}" presName="composite2" presStyleCnt="0"/>
      <dgm:spPr/>
    </dgm:pt>
    <dgm:pt modelId="{49555F07-A096-4650-8126-8046D006F049}" type="pres">
      <dgm:prSet presAssocID="{BD20751E-8236-42F2-B624-ADFD65920811}" presName="dummyNode2" presStyleLbl="node1" presStyleIdx="0" presStyleCnt="3"/>
      <dgm:spPr/>
    </dgm:pt>
    <dgm:pt modelId="{D9671BD5-CB55-4D54-AA5A-BE9AB1E1BC98}" type="pres">
      <dgm:prSet presAssocID="{BD20751E-8236-42F2-B624-ADFD65920811}" presName="childNode2" presStyleLbl="bgAcc1" presStyleIdx="1" presStyleCnt="3">
        <dgm:presLayoutVars>
          <dgm:bulletEnabled val="1"/>
        </dgm:presLayoutVars>
      </dgm:prSet>
      <dgm:spPr/>
      <dgm:t>
        <a:bodyPr/>
        <a:lstStyle/>
        <a:p>
          <a:endParaRPr lang="tr-TR"/>
        </a:p>
      </dgm:t>
    </dgm:pt>
    <dgm:pt modelId="{AB644D06-80C6-4CBE-A8F2-68563D000B74}" type="pres">
      <dgm:prSet presAssocID="{BD20751E-8236-42F2-B624-ADFD65920811}" presName="childNode2tx" presStyleLbl="bgAcc1" presStyleIdx="1" presStyleCnt="3">
        <dgm:presLayoutVars>
          <dgm:bulletEnabled val="1"/>
        </dgm:presLayoutVars>
      </dgm:prSet>
      <dgm:spPr/>
      <dgm:t>
        <a:bodyPr/>
        <a:lstStyle/>
        <a:p>
          <a:endParaRPr lang="tr-TR"/>
        </a:p>
      </dgm:t>
    </dgm:pt>
    <dgm:pt modelId="{28826250-F764-4A22-B1A7-4EFDF4E96BA2}" type="pres">
      <dgm:prSet presAssocID="{BD20751E-8236-42F2-B624-ADFD65920811}" presName="parentNode2" presStyleLbl="node1" presStyleIdx="1" presStyleCnt="3">
        <dgm:presLayoutVars>
          <dgm:chMax val="0"/>
          <dgm:bulletEnabled val="1"/>
        </dgm:presLayoutVars>
      </dgm:prSet>
      <dgm:spPr/>
      <dgm:t>
        <a:bodyPr/>
        <a:lstStyle/>
        <a:p>
          <a:endParaRPr lang="tr-TR"/>
        </a:p>
      </dgm:t>
    </dgm:pt>
    <dgm:pt modelId="{B3F0E09F-8207-4AAD-B517-16B744AB6BBE}" type="pres">
      <dgm:prSet presAssocID="{BD20751E-8236-42F2-B624-ADFD65920811}" presName="connSite2" presStyleCnt="0"/>
      <dgm:spPr/>
    </dgm:pt>
    <dgm:pt modelId="{6AA54F8F-AA0D-4BB9-9DDE-3095B289472C}" type="pres">
      <dgm:prSet presAssocID="{FC3A508E-63AC-4370-9406-94D490085A7A}" presName="Name18" presStyleLbl="sibTrans2D1" presStyleIdx="1" presStyleCnt="2"/>
      <dgm:spPr/>
      <dgm:t>
        <a:bodyPr/>
        <a:lstStyle/>
        <a:p>
          <a:endParaRPr lang="tr-TR"/>
        </a:p>
      </dgm:t>
    </dgm:pt>
    <dgm:pt modelId="{60F38940-2A74-4E8A-8098-D5C5EF86A92E}" type="pres">
      <dgm:prSet presAssocID="{C3688B44-95E9-43A5-A28D-CB1383CDD0BF}" presName="composite1" presStyleCnt="0"/>
      <dgm:spPr/>
    </dgm:pt>
    <dgm:pt modelId="{91C7AF1A-38A2-4F95-94EF-980832F4676F}" type="pres">
      <dgm:prSet presAssocID="{C3688B44-95E9-43A5-A28D-CB1383CDD0BF}" presName="dummyNode1" presStyleLbl="node1" presStyleIdx="1" presStyleCnt="3"/>
      <dgm:spPr/>
    </dgm:pt>
    <dgm:pt modelId="{E8FCD874-B704-4CDC-91DE-48276F9CAB2F}" type="pres">
      <dgm:prSet presAssocID="{C3688B44-95E9-43A5-A28D-CB1383CDD0BF}" presName="childNode1" presStyleLbl="bgAcc1" presStyleIdx="2" presStyleCnt="3">
        <dgm:presLayoutVars>
          <dgm:bulletEnabled val="1"/>
        </dgm:presLayoutVars>
      </dgm:prSet>
      <dgm:spPr/>
      <dgm:t>
        <a:bodyPr/>
        <a:lstStyle/>
        <a:p>
          <a:endParaRPr lang="tr-TR"/>
        </a:p>
      </dgm:t>
    </dgm:pt>
    <dgm:pt modelId="{F76BEE54-4197-4F02-809E-8A4C999C7F56}" type="pres">
      <dgm:prSet presAssocID="{C3688B44-95E9-43A5-A28D-CB1383CDD0BF}" presName="childNode1tx" presStyleLbl="bgAcc1" presStyleIdx="2" presStyleCnt="3">
        <dgm:presLayoutVars>
          <dgm:bulletEnabled val="1"/>
        </dgm:presLayoutVars>
      </dgm:prSet>
      <dgm:spPr/>
      <dgm:t>
        <a:bodyPr/>
        <a:lstStyle/>
        <a:p>
          <a:endParaRPr lang="tr-TR"/>
        </a:p>
      </dgm:t>
    </dgm:pt>
    <dgm:pt modelId="{D0DD1598-0F84-4C17-8041-7F69EDD2475C}" type="pres">
      <dgm:prSet presAssocID="{C3688B44-95E9-43A5-A28D-CB1383CDD0BF}" presName="parentNode1" presStyleLbl="node1" presStyleIdx="2" presStyleCnt="3">
        <dgm:presLayoutVars>
          <dgm:chMax val="1"/>
          <dgm:bulletEnabled val="1"/>
        </dgm:presLayoutVars>
      </dgm:prSet>
      <dgm:spPr/>
      <dgm:t>
        <a:bodyPr/>
        <a:lstStyle/>
        <a:p>
          <a:endParaRPr lang="tr-TR"/>
        </a:p>
      </dgm:t>
    </dgm:pt>
    <dgm:pt modelId="{8015CBA8-6E59-42A3-87DC-B3C902190436}" type="pres">
      <dgm:prSet presAssocID="{C3688B44-95E9-43A5-A28D-CB1383CDD0BF}" presName="connSite1" presStyleCnt="0"/>
      <dgm:spPr/>
    </dgm:pt>
  </dgm:ptLst>
  <dgm:cxnLst>
    <dgm:cxn modelId="{F1DB0778-90F9-4895-88B1-A1651D8B2373}" type="presOf" srcId="{22816B69-6021-41BE-9A5C-493D667381E2}" destId="{E4539055-9BAC-4CC6-9A96-6F05F9A53159}" srcOrd="0" destOrd="0" presId="urn:microsoft.com/office/officeart/2005/8/layout/hProcess4"/>
    <dgm:cxn modelId="{7802D3AD-0A83-4C08-907B-73CD211F5E43}" type="presOf" srcId="{C4C57D60-F0FB-4630-8F50-371B1BD910E0}" destId="{D9671BD5-CB55-4D54-AA5A-BE9AB1E1BC98}" srcOrd="0" destOrd="0" presId="urn:microsoft.com/office/officeart/2005/8/layout/hProcess4"/>
    <dgm:cxn modelId="{B1904E61-B008-458E-B4C7-8C4FB152A1E2}" type="presOf" srcId="{FC3A508E-63AC-4370-9406-94D490085A7A}" destId="{6AA54F8F-AA0D-4BB9-9DDE-3095B289472C}" srcOrd="0" destOrd="0" presId="urn:microsoft.com/office/officeart/2005/8/layout/hProcess4"/>
    <dgm:cxn modelId="{6E93A5F7-3549-475A-8CE3-6C95371F641F}" type="presOf" srcId="{BD20751E-8236-42F2-B624-ADFD65920811}" destId="{28826250-F764-4A22-B1A7-4EFDF4E96BA2}" srcOrd="0" destOrd="0" presId="urn:microsoft.com/office/officeart/2005/8/layout/hProcess4"/>
    <dgm:cxn modelId="{3AC2F742-49D6-4825-A81F-0C15F74BDBDD}" type="presOf" srcId="{382A5808-7E20-4371-B33B-721AFF5CAB57}" destId="{F76BEE54-4197-4F02-809E-8A4C999C7F56}" srcOrd="1" destOrd="0" presId="urn:microsoft.com/office/officeart/2005/8/layout/hProcess4"/>
    <dgm:cxn modelId="{E59A202F-E036-48A1-99B6-D65DBB09D6B8}" type="presOf" srcId="{382A5808-7E20-4371-B33B-721AFF5CAB57}" destId="{E8FCD874-B704-4CDC-91DE-48276F9CAB2F}" srcOrd="0" destOrd="0" presId="urn:microsoft.com/office/officeart/2005/8/layout/hProcess4"/>
    <dgm:cxn modelId="{CD482C7D-E874-4569-914D-D6289FCB535F}" srcId="{2B8C4B92-E873-495C-87AB-3738B39DA9C5}" destId="{63B39524-AB5F-4A80-820A-7070A12E9646}" srcOrd="0" destOrd="0" parTransId="{9A4E0976-4EF7-489C-8598-DC22245D6D2D}" sibTransId="{22816B69-6021-41BE-9A5C-493D667381E2}"/>
    <dgm:cxn modelId="{E1865726-AFA6-469B-B5EA-EF2C7E7B93F0}" type="presOf" srcId="{63B39524-AB5F-4A80-820A-7070A12E9646}" destId="{9D34923B-0DDF-4E57-A52B-E19171E4CB7F}" srcOrd="0" destOrd="0" presId="urn:microsoft.com/office/officeart/2005/8/layout/hProcess4"/>
    <dgm:cxn modelId="{4DF07F12-F80F-4389-A05A-4AE6B90B14B9}" srcId="{C3688B44-95E9-43A5-A28D-CB1383CDD0BF}" destId="{382A5808-7E20-4371-B33B-721AFF5CAB57}" srcOrd="0" destOrd="0" parTransId="{DECF2316-06C0-4A56-B12A-7C99FE0EC669}" sibTransId="{C3246935-AA81-471D-9C14-0E3D740689AF}"/>
    <dgm:cxn modelId="{CE2649CF-7A31-4DE4-BB76-52FD1977C46F}" srcId="{63B39524-AB5F-4A80-820A-7070A12E9646}" destId="{EC9E6D05-5A29-4A88-B912-D05D9D0C685E}" srcOrd="0" destOrd="0" parTransId="{B008E5B7-70BB-4895-892D-E3846C1BDE1C}" sibTransId="{C06A6175-4725-4F40-B237-235936AAF023}"/>
    <dgm:cxn modelId="{6AAB05A2-7E11-44E3-A7D8-F5205D0D27CA}" type="presOf" srcId="{EC9E6D05-5A29-4A88-B912-D05D9D0C685E}" destId="{0B8493F4-CF17-48D0-876F-5392AA5E2470}" srcOrd="0" destOrd="0" presId="urn:microsoft.com/office/officeart/2005/8/layout/hProcess4"/>
    <dgm:cxn modelId="{F9266E1C-C9E5-4BDE-B30B-52C222045050}" srcId="{2B8C4B92-E873-495C-87AB-3738B39DA9C5}" destId="{BD20751E-8236-42F2-B624-ADFD65920811}" srcOrd="1" destOrd="0" parTransId="{F41F0E43-94A1-4E93-AB76-3933E058B32D}" sibTransId="{FC3A508E-63AC-4370-9406-94D490085A7A}"/>
    <dgm:cxn modelId="{2A2738C4-EA6D-411E-839C-A190AA8A22A0}" srcId="{2B8C4B92-E873-495C-87AB-3738B39DA9C5}" destId="{C3688B44-95E9-43A5-A28D-CB1383CDD0BF}" srcOrd="2" destOrd="0" parTransId="{193CA958-960A-4359-8C75-7DB70618404C}" sibTransId="{68235371-3135-40C8-A620-93306276334A}"/>
    <dgm:cxn modelId="{7F4B00EB-02DE-400E-9014-C5BF9B5DA873}" type="presOf" srcId="{C4C57D60-F0FB-4630-8F50-371B1BD910E0}" destId="{AB644D06-80C6-4CBE-A8F2-68563D000B74}" srcOrd="1" destOrd="0" presId="urn:microsoft.com/office/officeart/2005/8/layout/hProcess4"/>
    <dgm:cxn modelId="{024B8971-2194-4A55-91A9-E3F773A3E35D}" type="presOf" srcId="{C3688B44-95E9-43A5-A28D-CB1383CDD0BF}" destId="{D0DD1598-0F84-4C17-8041-7F69EDD2475C}" srcOrd="0" destOrd="0" presId="urn:microsoft.com/office/officeart/2005/8/layout/hProcess4"/>
    <dgm:cxn modelId="{E93A21BC-0B64-4D56-B705-C1F74C9339AE}" type="presOf" srcId="{EC9E6D05-5A29-4A88-B912-D05D9D0C685E}" destId="{02897501-75B1-4692-996E-490DB19DA778}" srcOrd="1" destOrd="0" presId="urn:microsoft.com/office/officeart/2005/8/layout/hProcess4"/>
    <dgm:cxn modelId="{D8902640-06E8-4E6B-9C92-D9E98F21A9AE}" type="presOf" srcId="{2B8C4B92-E873-495C-87AB-3738B39DA9C5}" destId="{3CF21F15-7E1E-4F7F-AB0F-033E9D64B74F}" srcOrd="0" destOrd="0" presId="urn:microsoft.com/office/officeart/2005/8/layout/hProcess4"/>
    <dgm:cxn modelId="{56D41F9E-0DA9-477C-B6AF-CA23635094DE}" srcId="{BD20751E-8236-42F2-B624-ADFD65920811}" destId="{C4C57D60-F0FB-4630-8F50-371B1BD910E0}" srcOrd="0" destOrd="0" parTransId="{61C09BC5-5527-4C2F-84F3-447BE7735890}" sibTransId="{F6BF4772-D29C-490F-A638-FBF5B1AB208B}"/>
    <dgm:cxn modelId="{AA7881E6-C334-4322-B4BA-6DC7E2369C3A}" type="presParOf" srcId="{3CF21F15-7E1E-4F7F-AB0F-033E9D64B74F}" destId="{87F2E26F-F2A7-4C00-8858-0272EFC0458B}" srcOrd="0" destOrd="0" presId="urn:microsoft.com/office/officeart/2005/8/layout/hProcess4"/>
    <dgm:cxn modelId="{3D6031BE-89EF-4DED-A241-76FD6A57CF1E}" type="presParOf" srcId="{3CF21F15-7E1E-4F7F-AB0F-033E9D64B74F}" destId="{509FBB14-7F68-4D56-8AEE-BB5EDBDCFF6E}" srcOrd="1" destOrd="0" presId="urn:microsoft.com/office/officeart/2005/8/layout/hProcess4"/>
    <dgm:cxn modelId="{A2632EB7-5C23-4949-AF52-A6F163DB000A}" type="presParOf" srcId="{3CF21F15-7E1E-4F7F-AB0F-033E9D64B74F}" destId="{C157B49B-6BF0-49D2-8070-50C215FED173}" srcOrd="2" destOrd="0" presId="urn:microsoft.com/office/officeart/2005/8/layout/hProcess4"/>
    <dgm:cxn modelId="{F7CCFEDE-D04E-492E-9CDA-F288165C6B41}" type="presParOf" srcId="{C157B49B-6BF0-49D2-8070-50C215FED173}" destId="{8A62DACC-44D2-4B3F-B9C2-D1394352FA7E}" srcOrd="0" destOrd="0" presId="urn:microsoft.com/office/officeart/2005/8/layout/hProcess4"/>
    <dgm:cxn modelId="{355ADBE0-BC08-466B-93E9-9B5121B1AF5B}" type="presParOf" srcId="{8A62DACC-44D2-4B3F-B9C2-D1394352FA7E}" destId="{07100F74-EBCD-4204-BA5D-720F74E5E5BD}" srcOrd="0" destOrd="0" presId="urn:microsoft.com/office/officeart/2005/8/layout/hProcess4"/>
    <dgm:cxn modelId="{B5A1C4C6-2151-4366-BE38-C8570E68E076}" type="presParOf" srcId="{8A62DACC-44D2-4B3F-B9C2-D1394352FA7E}" destId="{0B8493F4-CF17-48D0-876F-5392AA5E2470}" srcOrd="1" destOrd="0" presId="urn:microsoft.com/office/officeart/2005/8/layout/hProcess4"/>
    <dgm:cxn modelId="{49174B39-D1E7-4A5B-A3BB-BE4846FAC640}" type="presParOf" srcId="{8A62DACC-44D2-4B3F-B9C2-D1394352FA7E}" destId="{02897501-75B1-4692-996E-490DB19DA778}" srcOrd="2" destOrd="0" presId="urn:microsoft.com/office/officeart/2005/8/layout/hProcess4"/>
    <dgm:cxn modelId="{C2262427-AF9D-4A62-8B9E-9EB4DBFFD297}" type="presParOf" srcId="{8A62DACC-44D2-4B3F-B9C2-D1394352FA7E}" destId="{9D34923B-0DDF-4E57-A52B-E19171E4CB7F}" srcOrd="3" destOrd="0" presId="urn:microsoft.com/office/officeart/2005/8/layout/hProcess4"/>
    <dgm:cxn modelId="{CA937D40-3C39-4836-914C-D7A2F67AA0B2}" type="presParOf" srcId="{8A62DACC-44D2-4B3F-B9C2-D1394352FA7E}" destId="{240C41F7-B333-409A-A2EA-397CBF2FAB38}" srcOrd="4" destOrd="0" presId="urn:microsoft.com/office/officeart/2005/8/layout/hProcess4"/>
    <dgm:cxn modelId="{2EB477A2-8FB5-4238-8ECF-6A7D750EDAB9}" type="presParOf" srcId="{C157B49B-6BF0-49D2-8070-50C215FED173}" destId="{E4539055-9BAC-4CC6-9A96-6F05F9A53159}" srcOrd="1" destOrd="0" presId="urn:microsoft.com/office/officeart/2005/8/layout/hProcess4"/>
    <dgm:cxn modelId="{CF5ED4E4-4290-40E2-BCDD-39B83FDF742F}" type="presParOf" srcId="{C157B49B-6BF0-49D2-8070-50C215FED173}" destId="{826E29F1-342A-4FB2-B0BE-A388656F3768}" srcOrd="2" destOrd="0" presId="urn:microsoft.com/office/officeart/2005/8/layout/hProcess4"/>
    <dgm:cxn modelId="{9830E6A7-C2BF-4A4C-BE4D-FA207600415D}" type="presParOf" srcId="{826E29F1-342A-4FB2-B0BE-A388656F3768}" destId="{49555F07-A096-4650-8126-8046D006F049}" srcOrd="0" destOrd="0" presId="urn:microsoft.com/office/officeart/2005/8/layout/hProcess4"/>
    <dgm:cxn modelId="{EC6DEA35-87D4-4D1C-92DE-AAA3314E19C7}" type="presParOf" srcId="{826E29F1-342A-4FB2-B0BE-A388656F3768}" destId="{D9671BD5-CB55-4D54-AA5A-BE9AB1E1BC98}" srcOrd="1" destOrd="0" presId="urn:microsoft.com/office/officeart/2005/8/layout/hProcess4"/>
    <dgm:cxn modelId="{3321F551-78C3-4901-9B1E-131CF9688DFB}" type="presParOf" srcId="{826E29F1-342A-4FB2-B0BE-A388656F3768}" destId="{AB644D06-80C6-4CBE-A8F2-68563D000B74}" srcOrd="2" destOrd="0" presId="urn:microsoft.com/office/officeart/2005/8/layout/hProcess4"/>
    <dgm:cxn modelId="{5E33B3EB-42FA-445B-9F99-7051FDC69DF4}" type="presParOf" srcId="{826E29F1-342A-4FB2-B0BE-A388656F3768}" destId="{28826250-F764-4A22-B1A7-4EFDF4E96BA2}" srcOrd="3" destOrd="0" presId="urn:microsoft.com/office/officeart/2005/8/layout/hProcess4"/>
    <dgm:cxn modelId="{2CEC12DC-46E0-45A2-BD9B-409227A35633}" type="presParOf" srcId="{826E29F1-342A-4FB2-B0BE-A388656F3768}" destId="{B3F0E09F-8207-4AAD-B517-16B744AB6BBE}" srcOrd="4" destOrd="0" presId="urn:microsoft.com/office/officeart/2005/8/layout/hProcess4"/>
    <dgm:cxn modelId="{244A22CB-1E1E-4A1A-8F36-9A3C4C59B001}" type="presParOf" srcId="{C157B49B-6BF0-49D2-8070-50C215FED173}" destId="{6AA54F8F-AA0D-4BB9-9DDE-3095B289472C}" srcOrd="3" destOrd="0" presId="urn:microsoft.com/office/officeart/2005/8/layout/hProcess4"/>
    <dgm:cxn modelId="{CC63CAB4-0ACA-4D59-9ACE-8F527DF1EBF7}" type="presParOf" srcId="{C157B49B-6BF0-49D2-8070-50C215FED173}" destId="{60F38940-2A74-4E8A-8098-D5C5EF86A92E}" srcOrd="4" destOrd="0" presId="urn:microsoft.com/office/officeart/2005/8/layout/hProcess4"/>
    <dgm:cxn modelId="{7D63DC0D-2038-437E-992E-EF354708D8C6}" type="presParOf" srcId="{60F38940-2A74-4E8A-8098-D5C5EF86A92E}" destId="{91C7AF1A-38A2-4F95-94EF-980832F4676F}" srcOrd="0" destOrd="0" presId="urn:microsoft.com/office/officeart/2005/8/layout/hProcess4"/>
    <dgm:cxn modelId="{39C06158-4D5F-4CAA-9613-82D6C554D46A}" type="presParOf" srcId="{60F38940-2A74-4E8A-8098-D5C5EF86A92E}" destId="{E8FCD874-B704-4CDC-91DE-48276F9CAB2F}" srcOrd="1" destOrd="0" presId="urn:microsoft.com/office/officeart/2005/8/layout/hProcess4"/>
    <dgm:cxn modelId="{2B7FF240-A20E-4B07-A2ED-D0C05628041E}" type="presParOf" srcId="{60F38940-2A74-4E8A-8098-D5C5EF86A92E}" destId="{F76BEE54-4197-4F02-809E-8A4C999C7F56}" srcOrd="2" destOrd="0" presId="urn:microsoft.com/office/officeart/2005/8/layout/hProcess4"/>
    <dgm:cxn modelId="{BB48BA72-1975-4735-A05D-43132C1A1798}" type="presParOf" srcId="{60F38940-2A74-4E8A-8098-D5C5EF86A92E}" destId="{D0DD1598-0F84-4C17-8041-7F69EDD2475C}" srcOrd="3" destOrd="0" presId="urn:microsoft.com/office/officeart/2005/8/layout/hProcess4"/>
    <dgm:cxn modelId="{3A356540-0C4A-48CE-B3A1-BC498F77827E}" type="presParOf" srcId="{60F38940-2A74-4E8A-8098-D5C5EF86A92E}" destId="{8015CBA8-6E59-42A3-87DC-B3C902190436}"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493F4-CF17-48D0-876F-5392AA5E2470}">
      <dsp:nvSpPr>
        <dsp:cNvPr id="0" name=""/>
        <dsp:cNvSpPr/>
      </dsp:nvSpPr>
      <dsp:spPr>
        <a:xfrm>
          <a:off x="3728" y="1437292"/>
          <a:ext cx="2067019" cy="170485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b="1" i="0" kern="1200">
              <a:latin typeface="Cambria" panose="02040503050406030204" pitchFamily="18" charset="0"/>
            </a:rPr>
            <a:t>Karatay Madrasa</a:t>
          </a:r>
          <a:endParaRPr lang="tr-TR" sz="1800" b="1" i="0" kern="1200" dirty="0">
            <a:latin typeface="Cambria" panose="02040503050406030204" pitchFamily="18" charset="0"/>
          </a:endParaRPr>
        </a:p>
      </dsp:txBody>
      <dsp:txXfrm>
        <a:off x="42962" y="1476526"/>
        <a:ext cx="1988551" cy="1261063"/>
      </dsp:txXfrm>
    </dsp:sp>
    <dsp:sp modelId="{E4539055-9BAC-4CC6-9A96-6F05F9A53159}">
      <dsp:nvSpPr>
        <dsp:cNvPr id="0" name=""/>
        <dsp:cNvSpPr/>
      </dsp:nvSpPr>
      <dsp:spPr>
        <a:xfrm>
          <a:off x="1183136" y="1907256"/>
          <a:ext cx="2185109" cy="2185109"/>
        </a:xfrm>
        <a:prstGeom prst="leftCircularArrow">
          <a:avLst>
            <a:gd name="adj1" fmla="val 2725"/>
            <a:gd name="adj2" fmla="val 332016"/>
            <a:gd name="adj3" fmla="val 2107527"/>
            <a:gd name="adj4" fmla="val 9024489"/>
            <a:gd name="adj5" fmla="val 317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34923B-0DDF-4E57-A52B-E19171E4CB7F}">
      <dsp:nvSpPr>
        <dsp:cNvPr id="0" name=""/>
        <dsp:cNvSpPr/>
      </dsp:nvSpPr>
      <dsp:spPr>
        <a:xfrm>
          <a:off x="463065" y="2776823"/>
          <a:ext cx="1837350" cy="730653"/>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tr-TR" sz="4300" b="1" kern="1200" dirty="0">
              <a:latin typeface="Cambria" panose="02040503050406030204" pitchFamily="18" charset="0"/>
            </a:rPr>
            <a:t>1251 </a:t>
          </a:r>
        </a:p>
      </dsp:txBody>
      <dsp:txXfrm>
        <a:off x="484465" y="2798223"/>
        <a:ext cx="1794550" cy="687853"/>
      </dsp:txXfrm>
    </dsp:sp>
    <dsp:sp modelId="{D9671BD5-CB55-4D54-AA5A-BE9AB1E1BC98}">
      <dsp:nvSpPr>
        <dsp:cNvPr id="0" name=""/>
        <dsp:cNvSpPr/>
      </dsp:nvSpPr>
      <dsp:spPr>
        <a:xfrm>
          <a:off x="2583985" y="1437292"/>
          <a:ext cx="2067019" cy="170485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100000"/>
            </a:lnSpc>
            <a:spcBef>
              <a:spcPct val="0"/>
            </a:spcBef>
            <a:spcAft>
              <a:spcPts val="0"/>
            </a:spcAft>
            <a:buChar char="••"/>
          </a:pPr>
          <a:r>
            <a:rPr lang="tr-TR" sz="1800" b="1" kern="1200">
              <a:latin typeface="Cambria" panose="02040503050406030204" pitchFamily="18" charset="0"/>
            </a:rPr>
            <a:t>The Konya Chamber of Commerce (KTO</a:t>
          </a:r>
          <a:r>
            <a:rPr lang="tr-TR" sz="1800" b="1" kern="1200" dirty="0">
              <a:latin typeface="Cambria" panose="02040503050406030204" pitchFamily="18" charset="0"/>
            </a:rPr>
            <a:t>)</a:t>
          </a:r>
        </a:p>
      </dsp:txBody>
      <dsp:txXfrm>
        <a:off x="2623219" y="1841853"/>
        <a:ext cx="1988551" cy="1261063"/>
      </dsp:txXfrm>
    </dsp:sp>
    <dsp:sp modelId="{6AA54F8F-AA0D-4BB9-9DDE-3095B289472C}">
      <dsp:nvSpPr>
        <dsp:cNvPr id="0" name=""/>
        <dsp:cNvSpPr/>
      </dsp:nvSpPr>
      <dsp:spPr>
        <a:xfrm>
          <a:off x="3746169" y="420230"/>
          <a:ext cx="2449228" cy="2449228"/>
        </a:xfrm>
        <a:prstGeom prst="circularArrow">
          <a:avLst>
            <a:gd name="adj1" fmla="val 2431"/>
            <a:gd name="adj2" fmla="val 294197"/>
            <a:gd name="adj3" fmla="val 19530293"/>
            <a:gd name="adj4" fmla="val 12575511"/>
            <a:gd name="adj5" fmla="val 2837"/>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826250-F764-4A22-B1A7-4EFDF4E96BA2}">
      <dsp:nvSpPr>
        <dsp:cNvPr id="0" name=""/>
        <dsp:cNvSpPr/>
      </dsp:nvSpPr>
      <dsp:spPr>
        <a:xfrm>
          <a:off x="3043323" y="1071965"/>
          <a:ext cx="1837350" cy="73065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tr-TR" sz="4300" b="1" kern="1200" dirty="0">
              <a:latin typeface="Cambria" panose="02040503050406030204" pitchFamily="18" charset="0"/>
            </a:rPr>
            <a:t>1882 </a:t>
          </a:r>
        </a:p>
      </dsp:txBody>
      <dsp:txXfrm>
        <a:off x="3064723" y="1093365"/>
        <a:ext cx="1794550" cy="687853"/>
      </dsp:txXfrm>
    </dsp:sp>
    <dsp:sp modelId="{E8FCD874-B704-4CDC-91DE-48276F9CAB2F}">
      <dsp:nvSpPr>
        <dsp:cNvPr id="0" name=""/>
        <dsp:cNvSpPr/>
      </dsp:nvSpPr>
      <dsp:spPr>
        <a:xfrm>
          <a:off x="5164243" y="1437292"/>
          <a:ext cx="2067019" cy="170485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100000"/>
            </a:lnSpc>
            <a:spcBef>
              <a:spcPct val="0"/>
            </a:spcBef>
            <a:spcAft>
              <a:spcPts val="0"/>
            </a:spcAft>
            <a:buChar char="••"/>
          </a:pPr>
          <a:r>
            <a:rPr lang="tr-TR" sz="1800" b="1" kern="1200" dirty="0">
              <a:latin typeface="Cambria" panose="02040503050406030204" pitchFamily="18" charset="0"/>
            </a:rPr>
            <a:t>KTO </a:t>
          </a:r>
        </a:p>
        <a:p>
          <a:pPr marL="171450" lvl="1" indent="-171450" algn="l" defTabSz="800100">
            <a:lnSpc>
              <a:spcPct val="100000"/>
            </a:lnSpc>
            <a:spcBef>
              <a:spcPct val="0"/>
            </a:spcBef>
            <a:spcAft>
              <a:spcPts val="0"/>
            </a:spcAft>
            <a:buChar char="••"/>
          </a:pPr>
          <a:r>
            <a:rPr lang="tr-TR" sz="1800" b="1" kern="1200" dirty="0">
              <a:latin typeface="Cambria" panose="02040503050406030204" pitchFamily="18" charset="0"/>
            </a:rPr>
            <a:t>Karatay </a:t>
          </a:r>
        </a:p>
        <a:p>
          <a:pPr marL="171450" lvl="1" indent="-171450" algn="l" defTabSz="800100">
            <a:lnSpc>
              <a:spcPct val="100000"/>
            </a:lnSpc>
            <a:spcBef>
              <a:spcPct val="0"/>
            </a:spcBef>
            <a:spcAft>
              <a:spcPts val="0"/>
            </a:spcAft>
            <a:buChar char="••"/>
          </a:pPr>
          <a:r>
            <a:rPr lang="tr-TR" sz="1800" b="1" kern="1200">
              <a:latin typeface="Cambria" panose="02040503050406030204" pitchFamily="18" charset="0"/>
            </a:rPr>
            <a:t>University</a:t>
          </a:r>
          <a:endParaRPr lang="tr-TR" sz="1800" b="1" kern="1200" dirty="0">
            <a:latin typeface="Cambria" panose="02040503050406030204" pitchFamily="18" charset="0"/>
          </a:endParaRPr>
        </a:p>
      </dsp:txBody>
      <dsp:txXfrm>
        <a:off x="5203477" y="1476526"/>
        <a:ext cx="1988551" cy="1261063"/>
      </dsp:txXfrm>
    </dsp:sp>
    <dsp:sp modelId="{D0DD1598-0F84-4C17-8041-7F69EDD2475C}">
      <dsp:nvSpPr>
        <dsp:cNvPr id="0" name=""/>
        <dsp:cNvSpPr/>
      </dsp:nvSpPr>
      <dsp:spPr>
        <a:xfrm>
          <a:off x="5623581" y="2776823"/>
          <a:ext cx="1837350" cy="730653"/>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tr-TR" sz="4300" b="1" kern="1200" dirty="0">
              <a:latin typeface="Cambria" panose="02040503050406030204" pitchFamily="18" charset="0"/>
            </a:rPr>
            <a:t>2009</a:t>
          </a:r>
        </a:p>
      </dsp:txBody>
      <dsp:txXfrm>
        <a:off x="5644981" y="2798223"/>
        <a:ext cx="1794550" cy="6878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84870" cy="500936"/>
          </a:xfrm>
          <a:prstGeom prst="rect">
            <a:avLst/>
          </a:prstGeom>
        </p:spPr>
        <p:txBody>
          <a:bodyPr vert="horz" lIns="92437" tIns="46218" rIns="92437" bIns="46218" rtlCol="0"/>
          <a:lstStyle>
            <a:lvl1pPr algn="l">
              <a:defRPr sz="1200"/>
            </a:lvl1pPr>
          </a:lstStyle>
          <a:p>
            <a:endParaRPr lang="tr-TR"/>
          </a:p>
        </p:txBody>
      </p:sp>
      <p:sp>
        <p:nvSpPr>
          <p:cNvPr id="3" name="2 Veri Yer Tutucusu"/>
          <p:cNvSpPr>
            <a:spLocks noGrp="1"/>
          </p:cNvSpPr>
          <p:nvPr>
            <p:ph type="dt" sz="quarter" idx="1"/>
          </p:nvPr>
        </p:nvSpPr>
        <p:spPr>
          <a:xfrm>
            <a:off x="3901699" y="0"/>
            <a:ext cx="2984870" cy="500936"/>
          </a:xfrm>
          <a:prstGeom prst="rect">
            <a:avLst/>
          </a:prstGeom>
        </p:spPr>
        <p:txBody>
          <a:bodyPr vert="horz" lIns="92437" tIns="46218" rIns="92437" bIns="46218" rtlCol="0"/>
          <a:lstStyle>
            <a:lvl1pPr algn="r">
              <a:defRPr sz="1200"/>
            </a:lvl1pPr>
          </a:lstStyle>
          <a:p>
            <a:fld id="{8ACE9DA7-711D-48A2-8A64-F21EA58FFDD5}" type="datetimeFigureOut">
              <a:rPr lang="tr-TR" smtClean="0"/>
              <a:pPr/>
              <a:t>13.10.2020</a:t>
            </a:fld>
            <a:endParaRPr lang="tr-TR"/>
          </a:p>
        </p:txBody>
      </p:sp>
      <p:sp>
        <p:nvSpPr>
          <p:cNvPr id="4" name="3 Altbilgi Yer Tutucusu"/>
          <p:cNvSpPr>
            <a:spLocks noGrp="1"/>
          </p:cNvSpPr>
          <p:nvPr>
            <p:ph type="ftr" sz="quarter" idx="2"/>
          </p:nvPr>
        </p:nvSpPr>
        <p:spPr>
          <a:xfrm>
            <a:off x="1" y="9516038"/>
            <a:ext cx="2984870" cy="500936"/>
          </a:xfrm>
          <a:prstGeom prst="rect">
            <a:avLst/>
          </a:prstGeom>
        </p:spPr>
        <p:txBody>
          <a:bodyPr vert="horz" lIns="92437" tIns="46218" rIns="92437" bIns="46218" rtlCol="0" anchor="b"/>
          <a:lstStyle>
            <a:lvl1pPr algn="l">
              <a:defRPr sz="1200"/>
            </a:lvl1pPr>
          </a:lstStyle>
          <a:p>
            <a:endParaRPr lang="tr-TR"/>
          </a:p>
        </p:txBody>
      </p:sp>
      <p:sp>
        <p:nvSpPr>
          <p:cNvPr id="5" name="4 Slayt Numarası Yer Tutucusu"/>
          <p:cNvSpPr>
            <a:spLocks noGrp="1"/>
          </p:cNvSpPr>
          <p:nvPr>
            <p:ph type="sldNum" sz="quarter" idx="3"/>
          </p:nvPr>
        </p:nvSpPr>
        <p:spPr>
          <a:xfrm>
            <a:off x="3901699" y="9516038"/>
            <a:ext cx="2984870" cy="500936"/>
          </a:xfrm>
          <a:prstGeom prst="rect">
            <a:avLst/>
          </a:prstGeom>
        </p:spPr>
        <p:txBody>
          <a:bodyPr vert="horz" lIns="92437" tIns="46218" rIns="92437" bIns="46218" rtlCol="0" anchor="b"/>
          <a:lstStyle>
            <a:lvl1pPr algn="r">
              <a:defRPr sz="1200"/>
            </a:lvl1pPr>
          </a:lstStyle>
          <a:p>
            <a:fld id="{3EA11987-333B-4127-B13F-2611EB3D7517}" type="slidenum">
              <a:rPr lang="tr-TR" smtClean="0"/>
              <a:pPr/>
              <a:t>‹#›</a:t>
            </a:fld>
            <a:endParaRPr lang="tr-TR"/>
          </a:p>
        </p:txBody>
      </p:sp>
    </p:spTree>
    <p:extLst>
      <p:ext uri="{BB962C8B-B14F-4D97-AF65-F5344CB8AC3E}">
        <p14:creationId xmlns:p14="http://schemas.microsoft.com/office/powerpoint/2010/main" val="337694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84870" cy="500936"/>
          </a:xfrm>
          <a:prstGeom prst="rect">
            <a:avLst/>
          </a:prstGeom>
        </p:spPr>
        <p:txBody>
          <a:bodyPr vert="horz" lIns="92437" tIns="46218" rIns="92437" bIns="46218" rtlCol="0"/>
          <a:lstStyle>
            <a:lvl1pPr algn="l">
              <a:defRPr sz="1200"/>
            </a:lvl1pPr>
          </a:lstStyle>
          <a:p>
            <a:endParaRPr lang="tr-TR"/>
          </a:p>
        </p:txBody>
      </p:sp>
      <p:sp>
        <p:nvSpPr>
          <p:cNvPr id="3" name="Veri Yer Tutucusu 2"/>
          <p:cNvSpPr>
            <a:spLocks noGrp="1"/>
          </p:cNvSpPr>
          <p:nvPr>
            <p:ph type="dt" idx="1"/>
          </p:nvPr>
        </p:nvSpPr>
        <p:spPr>
          <a:xfrm>
            <a:off x="3901699" y="0"/>
            <a:ext cx="2984870" cy="500936"/>
          </a:xfrm>
          <a:prstGeom prst="rect">
            <a:avLst/>
          </a:prstGeom>
        </p:spPr>
        <p:txBody>
          <a:bodyPr vert="horz" lIns="92437" tIns="46218" rIns="92437" bIns="46218" rtlCol="0"/>
          <a:lstStyle>
            <a:lvl1pPr algn="r">
              <a:defRPr sz="1200"/>
            </a:lvl1pPr>
          </a:lstStyle>
          <a:p>
            <a:fld id="{5DB51166-9251-4D07-91EF-63BA087CF024}" type="datetimeFigureOut">
              <a:rPr lang="tr-TR" smtClean="0"/>
              <a:pPr/>
              <a:t>13.10.2020</a:t>
            </a:fld>
            <a:endParaRPr lang="tr-TR"/>
          </a:p>
        </p:txBody>
      </p:sp>
      <p:sp>
        <p:nvSpPr>
          <p:cNvPr id="4" name="Slayt Görüntüsü Yer Tutucusu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7" tIns="46218" rIns="92437" bIns="46218" rtlCol="0" anchor="ctr"/>
          <a:lstStyle/>
          <a:p>
            <a:endParaRPr lang="tr-TR"/>
          </a:p>
        </p:txBody>
      </p:sp>
      <p:sp>
        <p:nvSpPr>
          <p:cNvPr id="5" name="Not Yer Tutucusu 4"/>
          <p:cNvSpPr>
            <a:spLocks noGrp="1"/>
          </p:cNvSpPr>
          <p:nvPr>
            <p:ph type="body" sz="quarter" idx="3"/>
          </p:nvPr>
        </p:nvSpPr>
        <p:spPr>
          <a:xfrm>
            <a:off x="688817" y="4758889"/>
            <a:ext cx="5510530" cy="4508421"/>
          </a:xfrm>
          <a:prstGeom prst="rect">
            <a:avLst/>
          </a:prstGeom>
        </p:spPr>
        <p:txBody>
          <a:bodyPr vert="horz" lIns="92437" tIns="46218" rIns="92437" bIns="46218"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516038"/>
            <a:ext cx="2984870" cy="500936"/>
          </a:xfrm>
          <a:prstGeom prst="rect">
            <a:avLst/>
          </a:prstGeom>
        </p:spPr>
        <p:txBody>
          <a:bodyPr vert="horz" lIns="92437" tIns="46218" rIns="92437" bIns="46218" rtlCol="0" anchor="b"/>
          <a:lstStyle>
            <a:lvl1pPr algn="l">
              <a:defRPr sz="1200"/>
            </a:lvl1pPr>
          </a:lstStyle>
          <a:p>
            <a:endParaRPr lang="tr-TR"/>
          </a:p>
        </p:txBody>
      </p:sp>
      <p:sp>
        <p:nvSpPr>
          <p:cNvPr id="7" name="Slayt Numarası Yer Tutucusu 6"/>
          <p:cNvSpPr>
            <a:spLocks noGrp="1"/>
          </p:cNvSpPr>
          <p:nvPr>
            <p:ph type="sldNum" sz="quarter" idx="5"/>
          </p:nvPr>
        </p:nvSpPr>
        <p:spPr>
          <a:xfrm>
            <a:off x="3901699" y="9516038"/>
            <a:ext cx="2984870" cy="500936"/>
          </a:xfrm>
          <a:prstGeom prst="rect">
            <a:avLst/>
          </a:prstGeom>
        </p:spPr>
        <p:txBody>
          <a:bodyPr vert="horz" lIns="92437" tIns="46218" rIns="92437" bIns="46218" rtlCol="0" anchor="b"/>
          <a:lstStyle>
            <a:lvl1pPr algn="r">
              <a:defRPr sz="1200"/>
            </a:lvl1pPr>
          </a:lstStyle>
          <a:p>
            <a:fld id="{8E0DD3FA-D1B3-4080-A2DF-76B69E539447}" type="slidenum">
              <a:rPr lang="tr-TR" smtClean="0"/>
              <a:pPr/>
              <a:t>‹#›</a:t>
            </a:fld>
            <a:endParaRPr lang="tr-TR"/>
          </a:p>
        </p:txBody>
      </p:sp>
    </p:spTree>
    <p:extLst>
      <p:ext uri="{BB962C8B-B14F-4D97-AF65-F5344CB8AC3E}">
        <p14:creationId xmlns:p14="http://schemas.microsoft.com/office/powerpoint/2010/main" val="214907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3</a:t>
            </a:fld>
            <a:endParaRPr lang="tr-TR"/>
          </a:p>
        </p:txBody>
      </p:sp>
    </p:spTree>
    <p:extLst>
      <p:ext uri="{BB962C8B-B14F-4D97-AF65-F5344CB8AC3E}">
        <p14:creationId xmlns:p14="http://schemas.microsoft.com/office/powerpoint/2010/main" val="157620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9</a:t>
            </a:fld>
            <a:endParaRPr lang="tr-TR"/>
          </a:p>
        </p:txBody>
      </p:sp>
    </p:spTree>
    <p:extLst>
      <p:ext uri="{BB962C8B-B14F-4D97-AF65-F5344CB8AC3E}">
        <p14:creationId xmlns:p14="http://schemas.microsoft.com/office/powerpoint/2010/main" val="22586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45412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184602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16874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219829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104640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16397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57600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72838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32251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1842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53E498-2C29-4CE8-998E-943E1FE22276}" type="datetimeFigureOut">
              <a:rPr lang="tr-TR" smtClean="0"/>
              <a:pPr/>
              <a:t>13.10.2020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64479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3E498-2C29-4CE8-998E-943E1FE22276}" type="datetimeFigureOut">
              <a:rPr lang="tr-TR" smtClean="0"/>
              <a:pPr/>
              <a:t>13.10.2020</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77C4F-D18D-4194-8B0D-8964C51610D4}" type="slidenum">
              <a:rPr lang="tr-TR" smtClean="0"/>
              <a:pPr/>
              <a:t>‹#›</a:t>
            </a:fld>
            <a:endParaRPr lang="tr-TR"/>
          </a:p>
        </p:txBody>
      </p:sp>
    </p:spTree>
    <p:extLst>
      <p:ext uri="{BB962C8B-B14F-4D97-AF65-F5344CB8AC3E}">
        <p14:creationId xmlns:p14="http://schemas.microsoft.com/office/powerpoint/2010/main" val="166231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jpeg"/><Relationship Id="rId7"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2.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0.jpeg"/><Relationship Id="rId7" Type="http://schemas.openxmlformats.org/officeDocument/2006/relationships/image" Target="../media/image2.jpeg"/><Relationship Id="rId12"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5.png"/><Relationship Id="rId5" Type="http://schemas.openxmlformats.org/officeDocument/2006/relationships/image" Target="../media/image22.jpeg"/><Relationship Id="rId10" Type="http://schemas.openxmlformats.org/officeDocument/2006/relationships/image" Target="../media/image4.png"/><Relationship Id="rId4" Type="http://schemas.openxmlformats.org/officeDocument/2006/relationships/image" Target="../media/image21.jpe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png"/><Relationship Id="rId7"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jpeg"/><Relationship Id="rId7" Type="http://schemas.openxmlformats.org/officeDocument/2006/relationships/image" Target="../media/image10.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6.png"/><Relationship Id="rId5" Type="http://schemas.openxmlformats.org/officeDocument/2006/relationships/image" Target="../media/image31.jpeg"/><Relationship Id="rId10" Type="http://schemas.openxmlformats.org/officeDocument/2006/relationships/image" Target="../media/image5.png"/><Relationship Id="rId4" Type="http://schemas.openxmlformats.org/officeDocument/2006/relationships/image" Target="../media/image30.jpe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7.jpeg"/><Relationship Id="rId7" Type="http://schemas.openxmlformats.org/officeDocument/2006/relationships/image" Target="../media/image6.png"/><Relationship Id="rId12"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2.jpeg"/><Relationship Id="rId4" Type="http://schemas.openxmlformats.org/officeDocument/2006/relationships/image" Target="../media/image13.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95736" y="299890"/>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Cambria" panose="02040503050406030204" pitchFamily="18" charset="0"/>
                <a:ea typeface="Tahoma" pitchFamily="34" charset="0"/>
                <a:cs typeface="Tahoma" pitchFamily="34" charset="0"/>
              </a:rPr>
              <a:t>FROM MADRASA TO UNIVERSITY…</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452" y="1772816"/>
            <a:ext cx="5805096" cy="4104045"/>
          </a:xfrm>
          <a:prstGeom prst="rect">
            <a:avLst/>
          </a:prstGeom>
        </p:spPr>
      </p:pic>
      <p:sp>
        <p:nvSpPr>
          <p:cNvPr id="3" name="Başlık 2"/>
          <p:cNvSpPr>
            <a:spLocks noGrp="1"/>
          </p:cNvSpPr>
          <p:nvPr>
            <p:ph type="ctrTitle"/>
          </p:nvPr>
        </p:nvSpPr>
        <p:spPr>
          <a:xfrm>
            <a:off x="1619672" y="1118167"/>
            <a:ext cx="6277941" cy="931117"/>
          </a:xfrm>
        </p:spPr>
        <p:txBody>
          <a:bodyPr>
            <a:normAutofit/>
          </a:bodyPr>
          <a:lstStyle/>
          <a:p>
            <a:r>
              <a:rPr lang="en-GB" sz="3000" b="1" dirty="0">
                <a:latin typeface="Cambria" panose="02040503050406030204" pitchFamily="18" charset="0"/>
              </a:rPr>
              <a:t>KARATAY MADRASA 1251</a:t>
            </a:r>
          </a:p>
        </p:txBody>
      </p:sp>
      <p:sp>
        <p:nvSpPr>
          <p:cNvPr id="10" name="Metin kutusu 9"/>
          <p:cNvSpPr txBox="1"/>
          <p:nvPr/>
        </p:nvSpPr>
        <p:spPr>
          <a:xfrm>
            <a:off x="5868144" y="2636912"/>
            <a:ext cx="3024336" cy="1169551"/>
          </a:xfrm>
          <a:prstGeom prst="rect">
            <a:avLst/>
          </a:prstGeom>
          <a:noFill/>
        </p:spPr>
        <p:txBody>
          <a:bodyPr wrap="square" rtlCol="0">
            <a:spAutoFit/>
          </a:bodyPr>
          <a:lstStyle/>
          <a:p>
            <a:r>
              <a:rPr lang="en-GB" sz="1400">
                <a:latin typeface="Cambria" panose="02040503050406030204" pitchFamily="18" charset="0"/>
              </a:rPr>
              <a:t>‘’… </a:t>
            </a:r>
            <a:r>
              <a:rPr lang="tr-TR" sz="1400">
                <a:latin typeface="Cambria" panose="02040503050406030204" pitchFamily="18" charset="0"/>
              </a:rPr>
              <a:t>Noble</a:t>
            </a:r>
            <a:r>
              <a:rPr lang="en-GB" sz="1400">
                <a:latin typeface="Cambria" panose="02040503050406030204" pitchFamily="18" charset="0"/>
              </a:rPr>
              <a:t> Atabey</a:t>
            </a:r>
            <a:r>
              <a:rPr lang="tr-TR" sz="1400">
                <a:latin typeface="Cambria" panose="02040503050406030204" pitchFamily="18" charset="0"/>
              </a:rPr>
              <a:t> </a:t>
            </a:r>
            <a:r>
              <a:rPr lang="en-GB" sz="1400">
                <a:latin typeface="Cambria" panose="02040503050406030204" pitchFamily="18" charset="0"/>
              </a:rPr>
              <a:t>Karatay</a:t>
            </a:r>
            <a:r>
              <a:rPr lang="en-GB" sz="1400" dirty="0">
                <a:latin typeface="Cambria" panose="02040503050406030204" pitchFamily="18" charset="0"/>
              </a:rPr>
              <a:t>, the son of Abdullah, had a high-rise, spacious, and fine building constructed and endowed </a:t>
            </a:r>
            <a:r>
              <a:rPr lang="en-GB" sz="1400">
                <a:latin typeface="Cambria" panose="02040503050406030204" pitchFamily="18" charset="0"/>
              </a:rPr>
              <a:t>as </a:t>
            </a:r>
            <a:r>
              <a:rPr lang="tr-TR" sz="1400">
                <a:latin typeface="Cambria" panose="02040503050406030204" pitchFamily="18" charset="0"/>
              </a:rPr>
              <a:t>a </a:t>
            </a:r>
            <a:r>
              <a:rPr lang="en-GB" sz="1400">
                <a:latin typeface="Cambria" panose="02040503050406030204" pitchFamily="18" charset="0"/>
              </a:rPr>
              <a:t>waqf </a:t>
            </a:r>
            <a:r>
              <a:rPr lang="en-GB" sz="1400" dirty="0">
                <a:latin typeface="Cambria" panose="02040503050406030204" pitchFamily="18" charset="0"/>
              </a:rPr>
              <a:t>in the capital city of Konya.‘’</a:t>
            </a:r>
          </a:p>
        </p:txBody>
      </p:sp>
      <p:pic>
        <p:nvPicPr>
          <p:cNvPr id="24" name="Picture 2" descr="C:\Users\FATMA GÜLCAN SEVEN\Desktop\KTO Karatay SST\Logo\İngilizce Log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44" y="6325687"/>
            <a:ext cx="327309" cy="327309"/>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299" y="6312385"/>
            <a:ext cx="334005" cy="334005"/>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0" y="6312385"/>
            <a:ext cx="334005" cy="334005"/>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4887" y="6312698"/>
            <a:ext cx="340280" cy="340280"/>
          </a:xfrm>
          <a:prstGeom prst="rect">
            <a:avLst/>
          </a:prstGeom>
        </p:spPr>
      </p:pic>
      <p:sp>
        <p:nvSpPr>
          <p:cNvPr id="15" name="Metin kutusu 14"/>
          <p:cNvSpPr txBox="1"/>
          <p:nvPr/>
        </p:nvSpPr>
        <p:spPr>
          <a:xfrm>
            <a:off x="6262707" y="6354756"/>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6" name="Metin kutusu 15"/>
          <p:cNvSpPr txBox="1"/>
          <p:nvPr/>
        </p:nvSpPr>
        <p:spPr>
          <a:xfrm>
            <a:off x="8050653" y="6354756"/>
            <a:ext cx="795411" cy="261610"/>
          </a:xfrm>
          <a:prstGeom prst="rect">
            <a:avLst/>
          </a:prstGeom>
          <a:noFill/>
        </p:spPr>
        <p:txBody>
          <a:bodyPr wrap="none" rtlCol="0">
            <a:spAutoFit/>
          </a:bodyPr>
          <a:lstStyle/>
          <a:p>
            <a:r>
              <a:rPr lang="tr-TR" sz="1100" dirty="0" err="1"/>
              <a:t>ktokaratay</a:t>
            </a:r>
            <a:endParaRPr lang="tr-TR" sz="1200" dirty="0"/>
          </a:p>
        </p:txBody>
      </p:sp>
      <p:sp>
        <p:nvSpPr>
          <p:cNvPr id="17" name="Metin kutusu 16"/>
          <p:cNvSpPr txBox="1"/>
          <p:nvPr/>
        </p:nvSpPr>
        <p:spPr>
          <a:xfrm>
            <a:off x="1935989" y="6348582"/>
            <a:ext cx="1334020" cy="261610"/>
          </a:xfrm>
          <a:prstGeom prst="rect">
            <a:avLst/>
          </a:prstGeom>
          <a:noFill/>
        </p:spPr>
        <p:txBody>
          <a:bodyPr wrap="none" rtlCol="0">
            <a:spAutoFit/>
          </a:bodyPr>
          <a:lstStyle/>
          <a:p>
            <a:r>
              <a:rPr lang="tr-TR" sz="1100" dirty="0"/>
              <a:t>www.karatay.edu.tr</a:t>
            </a:r>
          </a:p>
        </p:txBody>
      </p:sp>
      <p:sp>
        <p:nvSpPr>
          <p:cNvPr id="18" name="Metin kutusu 17"/>
          <p:cNvSpPr txBox="1"/>
          <p:nvPr/>
        </p:nvSpPr>
        <p:spPr>
          <a:xfrm>
            <a:off x="628466" y="6358536"/>
            <a:ext cx="753732" cy="261610"/>
          </a:xfrm>
          <a:prstGeom prst="rect">
            <a:avLst/>
          </a:prstGeom>
          <a:noFill/>
        </p:spPr>
        <p:txBody>
          <a:bodyPr wrap="none" rtlCol="0">
            <a:spAutoFit/>
          </a:bodyPr>
          <a:lstStyle/>
          <a:p>
            <a:r>
              <a:rPr lang="tr-TR" sz="1100" dirty="0"/>
              <a:t>444 12 51</a:t>
            </a:r>
          </a:p>
        </p:txBody>
      </p:sp>
    </p:spTree>
    <p:extLst>
      <p:ext uri="{BB962C8B-B14F-4D97-AF65-F5344CB8AC3E}">
        <p14:creationId xmlns:p14="http://schemas.microsoft.com/office/powerpoint/2010/main" val="61686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7"/>
            <a:ext cx="7772400" cy="4824537"/>
          </a:xfrm>
        </p:spPr>
        <p:txBody>
          <a:bodyPr>
            <a:normAutofit fontScale="90000"/>
          </a:bodyPr>
          <a:lstStyle/>
          <a:p>
            <a:pPr algn="l"/>
            <a:r>
              <a:rPr lang="tr-TR" sz="2800" b="1" dirty="0">
                <a:latin typeface="Cambria" pitchFamily="18" charset="0"/>
              </a:rPr>
              <a:t/>
            </a:r>
            <a:br>
              <a:rPr lang="tr-TR" sz="2800" b="1" dirty="0">
                <a:latin typeface="Cambria" pitchFamily="18" charset="0"/>
              </a:rPr>
            </a:br>
            <a:r>
              <a:rPr lang="tr-TR" sz="2800" b="1" dirty="0">
                <a:latin typeface="Cambria" pitchFamily="18" charset="0"/>
              </a:rPr>
              <a:t>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1700" dirty="0">
                <a:latin typeface="Tahoma" pitchFamily="34" charset="0"/>
                <a:ea typeface="Tahoma" pitchFamily="34" charset="0"/>
                <a:cs typeface="Tahoma" pitchFamily="34" charset="0"/>
              </a:rPr>
              <a:t/>
            </a:r>
            <a:br>
              <a:rPr lang="tr-TR" sz="1700" dirty="0">
                <a:latin typeface="Tahoma" pitchFamily="34" charset="0"/>
                <a:ea typeface="Tahoma" pitchFamily="34" charset="0"/>
                <a:cs typeface="Tahoma" pitchFamily="34" charset="0"/>
              </a:rPr>
            </a:br>
            <a:r>
              <a:rPr lang="tr-TR" dirty="0">
                <a:solidFill>
                  <a:srgbClr val="002060"/>
                </a:solidFill>
                <a:latin typeface="Cambria" pitchFamily="18" charset="0"/>
              </a:rPr>
              <a:t/>
            </a:r>
            <a:br>
              <a:rPr lang="tr-TR" dirty="0">
                <a:solidFill>
                  <a:srgbClr val="002060"/>
                </a:solidFill>
                <a:latin typeface="Cambria" pitchFamily="18" charset="0"/>
              </a:rPr>
            </a:br>
            <a:r>
              <a:rPr lang="tr-TR" dirty="0">
                <a:latin typeface="Cambria" pitchFamily="18" charset="0"/>
              </a:rPr>
              <a:t/>
            </a:r>
            <a:br>
              <a:rPr lang="tr-TR" dirty="0">
                <a:latin typeface="Cambria" pitchFamily="18" charset="0"/>
              </a:rPr>
            </a:br>
            <a:endParaRPr lang="tr-TR" dirty="0">
              <a:latin typeface="Cambria"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653435873"/>
              </p:ext>
            </p:extLst>
          </p:nvPr>
        </p:nvGraphicFramePr>
        <p:xfrm>
          <a:off x="539552" y="1397003"/>
          <a:ext cx="8208912" cy="4302831"/>
        </p:xfrm>
        <a:graphic>
          <a:graphicData uri="http://schemas.openxmlformats.org/drawingml/2006/table">
            <a:tbl>
              <a:tblPr firstRow="1" bandRow="1">
                <a:tableStyleId>{5C22544A-7EE6-4342-B048-85BDC9FD1C3A}</a:tableStyleId>
              </a:tblPr>
              <a:tblGrid>
                <a:gridCol w="7878839">
                  <a:extLst>
                    <a:ext uri="{9D8B030D-6E8A-4147-A177-3AD203B41FA5}">
                      <a16:colId xmlns:a16="http://schemas.microsoft.com/office/drawing/2014/main" xmlns="" val="20000"/>
                    </a:ext>
                  </a:extLst>
                </a:gridCol>
                <a:gridCol w="330073">
                  <a:extLst>
                    <a:ext uri="{9D8B030D-6E8A-4147-A177-3AD203B41FA5}">
                      <a16:colId xmlns:a16="http://schemas.microsoft.com/office/drawing/2014/main" xmlns="" val="20001"/>
                    </a:ext>
                  </a:extLst>
                </a:gridCol>
              </a:tblGrid>
              <a:tr h="3937071">
                <a:tc>
                  <a:txBody>
                    <a:bodyPr/>
                    <a:lstStyle/>
                    <a:p>
                      <a:pPr algn="l"/>
                      <a:endParaRPr lang="tr-TR" sz="1800" b="0" kern="1200" baseline="0" dirty="0">
                        <a:solidFill>
                          <a:schemeClr val="tx1"/>
                        </a:solidFill>
                        <a:effectLst/>
                        <a:latin typeface="Cambria" panose="02040503050406030204" pitchFamily="18" charset="0"/>
                        <a:ea typeface="+mn-ea"/>
                        <a:cs typeface="+mn-cs"/>
                      </a:endParaRPr>
                    </a:p>
                    <a:p>
                      <a:pPr algn="l"/>
                      <a:r>
                        <a:rPr lang="tr-TR" sz="1600" b="0" kern="1200" baseline="0">
                          <a:solidFill>
                            <a:schemeClr val="tx1"/>
                          </a:solidFill>
                          <a:effectLst/>
                          <a:latin typeface="Cambria" panose="02040503050406030204" pitchFamily="18" charset="0"/>
                          <a:ea typeface="+mn-ea"/>
                          <a:cs typeface="+mn-cs"/>
                        </a:rPr>
                        <a:t>All students at KTO Karatay University have the chance to follow mass courses anywhere, anytime they want. The distance learning center provides course content, course materials and exams for the whole campus. </a:t>
                      </a:r>
                      <a:endParaRPr lang="tr-TR" sz="1600" b="0" kern="1200" baseline="0" dirty="0">
                        <a:solidFill>
                          <a:schemeClr val="tx1"/>
                        </a:solidFill>
                        <a:effectLst/>
                        <a:latin typeface="Cambria" panose="02040503050406030204" pitchFamily="18" charset="0"/>
                        <a:ea typeface="+mn-ea"/>
                        <a:cs typeface="+mn-cs"/>
                      </a:endParaRPr>
                    </a:p>
                    <a:p>
                      <a:pPr algn="l"/>
                      <a:endParaRPr lang="tr-TR" sz="1600" b="0" kern="1200" baseline="0" dirty="0">
                        <a:solidFill>
                          <a:schemeClr val="tx1"/>
                        </a:solidFill>
                        <a:effectLst/>
                        <a:latin typeface="Cambria" panose="02040503050406030204" pitchFamily="18" charset="0"/>
                        <a:ea typeface="+mn-ea"/>
                        <a:cs typeface="+mn-cs"/>
                      </a:endParaRPr>
                    </a:p>
                    <a:p>
                      <a:pPr algn="l"/>
                      <a:endParaRPr lang="tr-TR" sz="1600" b="0" kern="1200" baseline="0" dirty="0">
                        <a:solidFill>
                          <a:schemeClr val="tx1"/>
                        </a:solidFill>
                        <a:effectLst/>
                        <a:latin typeface="Cambria" panose="02040503050406030204" pitchFamily="18" charset="0"/>
                        <a:ea typeface="+mn-ea"/>
                        <a:cs typeface="+mn-cs"/>
                      </a:endParaRPr>
                    </a:p>
                    <a:p>
                      <a:pPr algn="l"/>
                      <a:endParaRPr lang="tr-TR" sz="1600" b="0" kern="1200" baseline="0" dirty="0">
                        <a:solidFill>
                          <a:schemeClr val="tx1"/>
                        </a:solidFill>
                        <a:effectLst/>
                        <a:latin typeface="Cambria" panose="02040503050406030204" pitchFamily="18" charset="0"/>
                        <a:ea typeface="+mn-ea"/>
                        <a:cs typeface="+mn-cs"/>
                      </a:endParaRPr>
                    </a:p>
                    <a:p>
                      <a:pPr algn="l"/>
                      <a:endParaRPr lang="tr-TR" sz="1600" b="0" kern="1200" baseline="0" dirty="0">
                        <a:solidFill>
                          <a:schemeClr val="tx1"/>
                        </a:solidFill>
                        <a:effectLst/>
                        <a:latin typeface="Cambria" panose="02040503050406030204" pitchFamily="18" charset="0"/>
                        <a:ea typeface="+mn-ea"/>
                        <a:cs typeface="+mn-cs"/>
                      </a:endParaRPr>
                    </a:p>
                    <a:p>
                      <a:pPr algn="l"/>
                      <a:r>
                        <a:rPr lang="tr-TR" sz="1600" b="1" kern="1200" baseline="0">
                          <a:solidFill>
                            <a:schemeClr val="tx1"/>
                          </a:solidFill>
                          <a:effectLst/>
                          <a:latin typeface="Cambria" panose="02040503050406030204" pitchFamily="18" charset="0"/>
                          <a:ea typeface="+mn-ea"/>
                          <a:cs typeface="+mn-cs"/>
                        </a:rPr>
                        <a:t>Online Courses: </a:t>
                      </a:r>
                      <a:endParaRPr lang="tr-TR" sz="1600" b="1" kern="1200" baseline="0" dirty="0">
                        <a:solidFill>
                          <a:schemeClr val="tx1"/>
                        </a:solidFill>
                        <a:effectLst/>
                        <a:latin typeface="Cambria" panose="02040503050406030204" pitchFamily="18" charset="0"/>
                        <a:ea typeface="+mn-ea"/>
                        <a:cs typeface="+mn-cs"/>
                      </a:endParaRPr>
                    </a:p>
                    <a:p>
                      <a:pPr marL="285750" indent="-285750" algn="l">
                        <a:buClr>
                          <a:schemeClr val="accent5"/>
                        </a:buClr>
                        <a:buFont typeface="Wingdings" panose="05000000000000000000" pitchFamily="2" charset="2"/>
                        <a:buChar char="Ø"/>
                      </a:pPr>
                      <a:r>
                        <a:rPr lang="tr-TR" sz="1600" b="0" kern="1200" baseline="0">
                          <a:solidFill>
                            <a:schemeClr val="tx1"/>
                          </a:solidFill>
                          <a:effectLst/>
                          <a:latin typeface="Cambria" panose="02040503050406030204" pitchFamily="18" charset="0"/>
                          <a:ea typeface="+mn-ea"/>
                          <a:cs typeface="+mn-cs"/>
                        </a:rPr>
                        <a:t>History of Ataturk’s Principles and Reforms I-II</a:t>
                      </a:r>
                      <a:endParaRPr lang="tr-TR" sz="1600" b="0" kern="1200" baseline="0" dirty="0">
                        <a:solidFill>
                          <a:schemeClr val="tx1"/>
                        </a:solidFill>
                        <a:effectLst/>
                        <a:latin typeface="Cambria" panose="02040503050406030204" pitchFamily="18" charset="0"/>
                        <a:ea typeface="+mn-ea"/>
                        <a:cs typeface="+mn-cs"/>
                      </a:endParaRPr>
                    </a:p>
                    <a:p>
                      <a:pPr marL="285750" indent="-285750" algn="l">
                        <a:buClr>
                          <a:schemeClr val="accent5"/>
                        </a:buClr>
                        <a:buFont typeface="Wingdings" panose="05000000000000000000" pitchFamily="2" charset="2"/>
                        <a:buChar char="Ø"/>
                      </a:pPr>
                      <a:r>
                        <a:rPr lang="tr-TR" sz="1600" b="0" kern="1200" baseline="0">
                          <a:solidFill>
                            <a:schemeClr val="tx1"/>
                          </a:solidFill>
                          <a:effectLst/>
                          <a:latin typeface="Cambria" panose="02040503050406030204" pitchFamily="18" charset="0"/>
                          <a:ea typeface="+mn-ea"/>
                          <a:cs typeface="+mn-cs"/>
                        </a:rPr>
                        <a:t>Turkish Language I-II</a:t>
                      </a:r>
                      <a:endParaRPr lang="tr-TR" sz="1600" b="0" kern="1200" baseline="0" dirty="0">
                        <a:solidFill>
                          <a:schemeClr val="tx1"/>
                        </a:solidFill>
                        <a:effectLst/>
                        <a:latin typeface="Cambria" panose="02040503050406030204" pitchFamily="18" charset="0"/>
                        <a:ea typeface="+mn-ea"/>
                        <a:cs typeface="+mn-cs"/>
                      </a:endParaRPr>
                    </a:p>
                    <a:p>
                      <a:pPr marL="285750" indent="-285750" algn="l">
                        <a:buClr>
                          <a:schemeClr val="accent5"/>
                        </a:buClr>
                        <a:buFont typeface="Wingdings" panose="05000000000000000000" pitchFamily="2" charset="2"/>
                        <a:buChar char="Ø"/>
                      </a:pPr>
                      <a:r>
                        <a:rPr lang="tr-TR" sz="1600" b="0" kern="1200" baseline="0">
                          <a:solidFill>
                            <a:schemeClr val="tx1"/>
                          </a:solidFill>
                          <a:effectLst/>
                          <a:latin typeface="Cambria" panose="02040503050406030204" pitchFamily="18" charset="0"/>
                          <a:ea typeface="+mn-ea"/>
                          <a:cs typeface="+mn-cs"/>
                        </a:rPr>
                        <a:t>Occupational Health Safety I-II</a:t>
                      </a:r>
                      <a:endParaRPr lang="tr-TR" sz="1600" b="0" kern="1200" baseline="0" dirty="0">
                        <a:solidFill>
                          <a:schemeClr val="tx1"/>
                        </a:solidFill>
                        <a:effectLst/>
                        <a:latin typeface="Cambria" panose="02040503050406030204" pitchFamily="18" charset="0"/>
                        <a:ea typeface="+mn-ea"/>
                        <a:cs typeface="+mn-cs"/>
                      </a:endParaRPr>
                    </a:p>
                    <a:p>
                      <a:pPr marL="285750" indent="-285750" algn="l">
                        <a:buClr>
                          <a:schemeClr val="accent5"/>
                        </a:buClr>
                        <a:buFont typeface="Wingdings" panose="05000000000000000000" pitchFamily="2" charset="2"/>
                        <a:buChar char="Ø"/>
                      </a:pPr>
                      <a:r>
                        <a:rPr lang="tr-TR" sz="1600" b="0" kern="1200" baseline="0">
                          <a:solidFill>
                            <a:schemeClr val="tx1"/>
                          </a:solidFill>
                          <a:effectLst/>
                          <a:latin typeface="Cambria" panose="02040503050406030204" pitchFamily="18" charset="0"/>
                          <a:ea typeface="+mn-ea"/>
                          <a:cs typeface="+mn-cs"/>
                        </a:rPr>
                        <a:t>Core Information Technologies I-II</a:t>
                      </a:r>
                      <a:endParaRPr lang="tr-TR" sz="1600" b="0" kern="1200" baseline="0" dirty="0">
                        <a:solidFill>
                          <a:schemeClr val="tx1"/>
                        </a:solidFill>
                        <a:effectLst/>
                        <a:latin typeface="Cambria" panose="02040503050406030204" pitchFamily="18" charset="0"/>
                        <a:ea typeface="+mn-ea"/>
                        <a:cs typeface="+mn-cs"/>
                      </a:endParaRPr>
                    </a:p>
                    <a:p>
                      <a:pPr algn="l"/>
                      <a:endParaRPr lang="tr-TR" sz="1800" b="0" kern="1200" baseline="0" dirty="0">
                        <a:solidFill>
                          <a:schemeClr val="tx1"/>
                        </a:solidFill>
                        <a:effectLst/>
                        <a:latin typeface="Cambria" panose="02040503050406030204" pitchFamily="18" charset="0"/>
                        <a:ea typeface="+mn-ea"/>
                        <a:cs typeface="+mn-cs"/>
                      </a:endParaRPr>
                    </a:p>
                  </a:txBody>
                  <a:tcPr>
                    <a:solidFill>
                      <a:schemeClr val="bg1"/>
                    </a:solidFill>
                  </a:tcPr>
                </a:tc>
                <a:tc>
                  <a:txBody>
                    <a:bodyPr/>
                    <a:lstStyle/>
                    <a:p>
                      <a:pPr algn="just"/>
                      <a:r>
                        <a:rPr lang="tr-TR" dirty="0">
                          <a:latin typeface="Cambria" panose="02040503050406030204" pitchFamily="18" charset="0"/>
                        </a:rPr>
                        <a:t>4</a:t>
                      </a:r>
                    </a:p>
                  </a:txBody>
                  <a:tcPr>
                    <a:solidFill>
                      <a:schemeClr val="bg1"/>
                    </a:solidFill>
                  </a:tcPr>
                </a:tc>
                <a:extLst>
                  <a:ext uri="{0D108BD9-81ED-4DB2-BD59-A6C34878D82A}">
                    <a16:rowId xmlns:a16="http://schemas.microsoft.com/office/drawing/2014/main" xmlns="" val="10000"/>
                  </a:ext>
                </a:extLst>
              </a:tr>
              <a:tr h="342354">
                <a:tc>
                  <a:txBody>
                    <a:bodyPr/>
                    <a:lstStyle/>
                    <a:p>
                      <a:pPr algn="just"/>
                      <a:endParaRPr lang="tr-TR" dirty="0">
                        <a:latin typeface="Cambria" panose="02040503050406030204" pitchFamily="18" charset="0"/>
                      </a:endParaRPr>
                    </a:p>
                  </a:txBody>
                  <a:tcPr>
                    <a:solidFill>
                      <a:schemeClr val="bg1"/>
                    </a:solidFill>
                  </a:tcPr>
                </a:tc>
                <a:tc>
                  <a:txBody>
                    <a:bodyPr/>
                    <a:lstStyle/>
                    <a:p>
                      <a:pPr algn="just"/>
                      <a:endParaRPr lang="tr-TR" dirty="0">
                        <a:latin typeface="Cambria" panose="02040503050406030204" pitchFamily="18" charset="0"/>
                      </a:endParaRPr>
                    </a:p>
                  </a:txBody>
                  <a:tcPr>
                    <a:solidFill>
                      <a:schemeClr val="bg1"/>
                    </a:solidFill>
                  </a:tcPr>
                </a:tc>
                <a:extLst>
                  <a:ext uri="{0D108BD9-81ED-4DB2-BD59-A6C34878D82A}">
                    <a16:rowId xmlns:a16="http://schemas.microsoft.com/office/drawing/2014/main" xmlns="" val="3745025095"/>
                  </a:ext>
                </a:extLst>
              </a:tr>
            </a:tbl>
          </a:graphicData>
        </a:graphic>
      </p:graphicFrame>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cxnSp>
        <p:nvCxnSpPr>
          <p:cNvPr id="20" name="Düz Bağlayıcı 19"/>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22" name="Dikdörtgen 21"/>
          <p:cNvSpPr/>
          <p:nvPr/>
        </p:nvSpPr>
        <p:spPr>
          <a:xfrm>
            <a:off x="2231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a:solidFill>
                  <a:schemeClr val="bg1"/>
                </a:solidFill>
                <a:latin typeface="Cambria" panose="02040503050406030204" pitchFamily="18" charset="0"/>
                <a:ea typeface="Tahoma" panose="020B0604030504040204" pitchFamily="34" charset="0"/>
                <a:cs typeface="Tahoma" panose="020B0604030504040204" pitchFamily="34" charset="0"/>
              </a:rPr>
              <a:t>UZEM: DISTANCE LEARNING CENTER</a:t>
            </a:r>
            <a:endParaRPr lang="tr-TR" sz="2000" b="1" dirty="0">
              <a:solidFill>
                <a:schemeClr val="bg1"/>
              </a:solidFill>
              <a:latin typeface="Cambria" panose="02040503050406030204" pitchFamily="18" charset="0"/>
              <a:ea typeface="Tahoma" panose="020B0604030504040204" pitchFamily="34" charset="0"/>
              <a:cs typeface="Tahoma" panose="020B0604030504040204" pitchFamily="34" charset="0"/>
            </a:endParaRPr>
          </a:p>
        </p:txBody>
      </p:sp>
      <p:pic>
        <p:nvPicPr>
          <p:cNvPr id="3" name="Resim 2"/>
          <p:cNvPicPr>
            <a:picLocks noChangeAspect="1"/>
          </p:cNvPicPr>
          <p:nvPr/>
        </p:nvPicPr>
        <p:blipFill>
          <a:blip r:embed="rId3"/>
          <a:stretch>
            <a:fillRect/>
          </a:stretch>
        </p:blipFill>
        <p:spPr>
          <a:xfrm>
            <a:off x="5389343" y="2703884"/>
            <a:ext cx="3359121" cy="2351385"/>
          </a:xfrm>
          <a:prstGeom prst="rect">
            <a:avLst/>
          </a:prstGeom>
        </p:spPr>
      </p:pic>
      <p:pic>
        <p:nvPicPr>
          <p:cNvPr id="21" name="Resim 20">
            <a:extLst>
              <a:ext uri="{FF2B5EF4-FFF2-40B4-BE49-F238E27FC236}">
                <a16:creationId xmlns:a16="http://schemas.microsoft.com/office/drawing/2014/main" xmlns="" id="{9CF32A11-5463-4A4B-80B9-8F53C7B43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44" y="6325687"/>
            <a:ext cx="327309" cy="327309"/>
          </a:xfrm>
          <a:prstGeom prst="rect">
            <a:avLst/>
          </a:prstGeom>
        </p:spPr>
      </p:pic>
      <p:pic>
        <p:nvPicPr>
          <p:cNvPr id="23" name="Resim 22">
            <a:extLst>
              <a:ext uri="{FF2B5EF4-FFF2-40B4-BE49-F238E27FC236}">
                <a16:creationId xmlns:a16="http://schemas.microsoft.com/office/drawing/2014/main" xmlns="" id="{1B90F469-330E-4376-B7D7-3033D31534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299" y="6312385"/>
            <a:ext cx="334005" cy="334005"/>
          </a:xfrm>
          <a:prstGeom prst="rect">
            <a:avLst/>
          </a:prstGeom>
        </p:spPr>
      </p:pic>
      <p:pic>
        <p:nvPicPr>
          <p:cNvPr id="24" name="Resim 23">
            <a:extLst>
              <a:ext uri="{FF2B5EF4-FFF2-40B4-BE49-F238E27FC236}">
                <a16:creationId xmlns:a16="http://schemas.microsoft.com/office/drawing/2014/main" xmlns="" id="{A9FD9DA4-ACF2-4E6E-88F5-A61FCD3CAA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0" y="6312385"/>
            <a:ext cx="334005" cy="334005"/>
          </a:xfrm>
          <a:prstGeom prst="rect">
            <a:avLst/>
          </a:prstGeom>
        </p:spPr>
      </p:pic>
      <p:pic>
        <p:nvPicPr>
          <p:cNvPr id="25" name="Resim 24">
            <a:extLst>
              <a:ext uri="{FF2B5EF4-FFF2-40B4-BE49-F238E27FC236}">
                <a16:creationId xmlns:a16="http://schemas.microsoft.com/office/drawing/2014/main" xmlns="" id="{B4039849-85D7-48AA-9F9B-59F1E55CF0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4887" y="6312698"/>
            <a:ext cx="340280" cy="340280"/>
          </a:xfrm>
          <a:prstGeom prst="rect">
            <a:avLst/>
          </a:prstGeom>
        </p:spPr>
      </p:pic>
      <p:sp>
        <p:nvSpPr>
          <p:cNvPr id="26" name="Metin kutusu 25">
            <a:extLst>
              <a:ext uri="{FF2B5EF4-FFF2-40B4-BE49-F238E27FC236}">
                <a16:creationId xmlns:a16="http://schemas.microsoft.com/office/drawing/2014/main" xmlns="" id="{1B38F6A5-CF94-48B1-8A92-6D2F52B41DF9}"/>
              </a:ext>
            </a:extLst>
          </p:cNvPr>
          <p:cNvSpPr txBox="1"/>
          <p:nvPr/>
        </p:nvSpPr>
        <p:spPr>
          <a:xfrm>
            <a:off x="6262707" y="6354756"/>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27" name="Metin kutusu 26">
            <a:extLst>
              <a:ext uri="{FF2B5EF4-FFF2-40B4-BE49-F238E27FC236}">
                <a16:creationId xmlns:a16="http://schemas.microsoft.com/office/drawing/2014/main" xmlns="" id="{CD503D79-0846-474A-A345-83693DB926C2}"/>
              </a:ext>
            </a:extLst>
          </p:cNvPr>
          <p:cNvSpPr txBox="1"/>
          <p:nvPr/>
        </p:nvSpPr>
        <p:spPr>
          <a:xfrm>
            <a:off x="8050653"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28" name="Metin kutusu 27">
            <a:extLst>
              <a:ext uri="{FF2B5EF4-FFF2-40B4-BE49-F238E27FC236}">
                <a16:creationId xmlns:a16="http://schemas.microsoft.com/office/drawing/2014/main" xmlns="" id="{0C862644-DE60-4A57-A241-B309DC61D82A}"/>
              </a:ext>
            </a:extLst>
          </p:cNvPr>
          <p:cNvSpPr txBox="1"/>
          <p:nvPr/>
        </p:nvSpPr>
        <p:spPr>
          <a:xfrm>
            <a:off x="1935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29" name="Metin kutusu 28">
            <a:extLst>
              <a:ext uri="{FF2B5EF4-FFF2-40B4-BE49-F238E27FC236}">
                <a16:creationId xmlns:a16="http://schemas.microsoft.com/office/drawing/2014/main" xmlns="" id="{BE4D2A09-41DD-47B2-B677-E7BC38A37A53}"/>
              </a:ext>
            </a:extLst>
          </p:cNvPr>
          <p:cNvSpPr txBox="1"/>
          <p:nvPr/>
        </p:nvSpPr>
        <p:spPr>
          <a:xfrm>
            <a:off x="628466"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7" name="Picture 2" descr="C:\Users\FATMA GÜLCAN SEVEN\Desktop\KTO Karatay SST\Logo\İngilizce 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3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23728" y="366204"/>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Cambria" panose="02040503050406030204" pitchFamily="18" charset="0"/>
                <a:ea typeface="Tahoma" pitchFamily="34" charset="0"/>
                <a:cs typeface="Tahoma" pitchFamily="34" charset="0"/>
              </a:rPr>
              <a:t>INTERNATIONAL PROGRAMS</a:t>
            </a:r>
          </a:p>
        </p:txBody>
      </p:sp>
      <p:sp>
        <p:nvSpPr>
          <p:cNvPr id="4" name="Dikdörtgen 3"/>
          <p:cNvSpPr/>
          <p:nvPr/>
        </p:nvSpPr>
        <p:spPr>
          <a:xfrm>
            <a:off x="431540" y="1804428"/>
            <a:ext cx="4860540" cy="3139321"/>
          </a:xfrm>
          <a:prstGeom prst="rect">
            <a:avLst/>
          </a:prstGeom>
        </p:spPr>
        <p:txBody>
          <a:bodyPr wrap="square">
            <a:spAutoFit/>
          </a:bodyPr>
          <a:lstStyle/>
          <a:p>
            <a:pPr fontAlgn="base"/>
            <a:endParaRPr lang="en-GB" dirty="0">
              <a:latin typeface="Tahoma" panose="020B0604030504040204" pitchFamily="34" charset="0"/>
              <a:ea typeface="Tahoma" panose="020B0604030504040204" pitchFamily="34" charset="0"/>
              <a:cs typeface="Tahoma" panose="020B0604030504040204" pitchFamily="34" charset="0"/>
            </a:endParaRPr>
          </a:p>
          <a:p>
            <a:pPr fontAlgn="base"/>
            <a:r>
              <a:rPr lang="tr-TR" dirty="0">
                <a:latin typeface="Cambria" panose="02040503050406030204" pitchFamily="18" charset="0"/>
                <a:ea typeface="Tahoma" panose="020B0604030504040204" pitchFamily="34" charset="0"/>
                <a:cs typeface="Tahoma" panose="020B0604030504040204" pitchFamily="34" charset="0"/>
              </a:rPr>
              <a:t>Through </a:t>
            </a:r>
            <a:r>
              <a:rPr lang="tr-TR" dirty="0" err="1">
                <a:latin typeface="Cambria" panose="02040503050406030204" pitchFamily="18" charset="0"/>
                <a:ea typeface="Tahoma" panose="020B0604030504040204" pitchFamily="34" charset="0"/>
                <a:cs typeface="Tahoma" panose="020B0604030504040204" pitchFamily="34" charset="0"/>
              </a:rPr>
              <a:t>our</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Erasmus</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bilateral</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agreements</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with</a:t>
            </a:r>
            <a:r>
              <a:rPr lang="tr-TR" dirty="0">
                <a:latin typeface="Cambria" panose="02040503050406030204" pitchFamily="18" charset="0"/>
                <a:ea typeface="Tahoma" panose="020B0604030504040204" pitchFamily="34" charset="0"/>
                <a:cs typeface="Tahoma" panose="020B0604030504040204" pitchFamily="34" charset="0"/>
              </a:rPr>
              <a:t> t</a:t>
            </a:r>
            <a:r>
              <a:rPr lang="en-GB" dirty="0">
                <a:latin typeface="Cambria" panose="02040503050406030204" pitchFamily="18" charset="0"/>
                <a:ea typeface="Tahoma" panose="020B0604030504040204" pitchFamily="34" charset="0"/>
                <a:cs typeface="Tahoma" panose="020B0604030504040204" pitchFamily="34" charset="0"/>
              </a:rPr>
              <a:t>he </a:t>
            </a:r>
            <a:r>
              <a:rPr lang="tr-TR" dirty="0">
                <a:latin typeface="Cambria" panose="02040503050406030204" pitchFamily="18" charset="0"/>
                <a:ea typeface="Tahoma" panose="020B0604030504040204" pitchFamily="34" charset="0"/>
                <a:cs typeface="Tahoma" panose="020B0604030504040204" pitchFamily="34" charset="0"/>
              </a:rPr>
              <a:t>u</a:t>
            </a:r>
            <a:r>
              <a:rPr lang="en-GB" dirty="0" err="1">
                <a:latin typeface="Cambria" panose="02040503050406030204" pitchFamily="18" charset="0"/>
                <a:ea typeface="Tahoma" panose="020B0604030504040204" pitchFamily="34" charset="0"/>
                <a:cs typeface="Tahoma" panose="020B0604030504040204" pitchFamily="34" charset="0"/>
              </a:rPr>
              <a:t>niversit</a:t>
            </a:r>
            <a:r>
              <a:rPr lang="tr-TR" dirty="0" err="1">
                <a:latin typeface="Cambria" panose="02040503050406030204" pitchFamily="18" charset="0"/>
                <a:ea typeface="Tahoma" panose="020B0604030504040204" pitchFamily="34" charset="0"/>
                <a:cs typeface="Tahoma" panose="020B0604030504040204" pitchFamily="34" charset="0"/>
              </a:rPr>
              <a:t>ies</a:t>
            </a:r>
            <a:r>
              <a:rPr lang="tr-TR" dirty="0">
                <a:latin typeface="Cambria" panose="02040503050406030204" pitchFamily="18" charset="0"/>
                <a:ea typeface="Tahoma" panose="020B0604030504040204" pitchFamily="34" charset="0"/>
                <a:cs typeface="Tahoma" panose="020B0604030504040204" pitchFamily="34" charset="0"/>
              </a:rPr>
              <a:t> in </a:t>
            </a:r>
            <a:r>
              <a:rPr lang="tr-TR" dirty="0" err="1">
                <a:latin typeface="Cambria" panose="02040503050406030204" pitchFamily="18" charset="0"/>
                <a:ea typeface="Tahoma" panose="020B0604030504040204" pitchFamily="34" charset="0"/>
                <a:cs typeface="Tahoma" panose="020B0604030504040204" pitchFamily="34" charset="0"/>
              </a:rPr>
              <a:t>the</a:t>
            </a:r>
            <a:r>
              <a:rPr lang="tr-TR" dirty="0">
                <a:latin typeface="Cambria" panose="02040503050406030204" pitchFamily="18" charset="0"/>
                <a:ea typeface="Tahoma" panose="020B0604030504040204" pitchFamily="34" charset="0"/>
                <a:cs typeface="Tahoma" panose="020B0604030504040204" pitchFamily="34" charset="0"/>
              </a:rPr>
              <a:t> </a:t>
            </a:r>
            <a:r>
              <a:rPr lang="en-GB" dirty="0">
                <a:latin typeface="Cambria" panose="02040503050406030204" pitchFamily="18" charset="0"/>
                <a:ea typeface="Tahoma" panose="020B0604030504040204" pitchFamily="34" charset="0"/>
                <a:cs typeface="Tahoma" panose="020B0604030504040204" pitchFamily="34" charset="0"/>
              </a:rPr>
              <a:t>Germany, </a:t>
            </a:r>
            <a:r>
              <a:rPr lang="tr-TR" dirty="0" err="1">
                <a:latin typeface="Cambria" panose="02040503050406030204" pitchFamily="18" charset="0"/>
                <a:ea typeface="Tahoma" panose="020B0604030504040204" pitchFamily="34" charset="0"/>
                <a:cs typeface="Tahoma" panose="020B0604030504040204" pitchFamily="34" charset="0"/>
              </a:rPr>
              <a:t>Portugal</a:t>
            </a:r>
            <a:r>
              <a:rPr lang="tr-TR" dirty="0">
                <a:latin typeface="Cambria" panose="02040503050406030204" pitchFamily="18" charset="0"/>
                <a:ea typeface="Tahoma" panose="020B0604030504040204" pitchFamily="34" charset="0"/>
                <a:cs typeface="Tahoma" panose="020B0604030504040204" pitchFamily="34" charset="0"/>
              </a:rPr>
              <a:t>, </a:t>
            </a:r>
            <a:r>
              <a:rPr lang="en-GB" dirty="0">
                <a:latin typeface="Cambria" panose="02040503050406030204" pitchFamily="18" charset="0"/>
                <a:ea typeface="Tahoma" panose="020B0604030504040204" pitchFamily="34" charset="0"/>
                <a:cs typeface="Tahoma" panose="020B0604030504040204" pitchFamily="34" charset="0"/>
              </a:rPr>
              <a:t>Bulgaria, Romania and Poland</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we</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host</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international</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exchange</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students</a:t>
            </a:r>
            <a:r>
              <a:rPr lang="tr-TR" dirty="0">
                <a:latin typeface="Cambria" panose="02040503050406030204" pitchFamily="18" charset="0"/>
                <a:ea typeface="Tahoma" panose="020B0604030504040204" pitchFamily="34" charset="0"/>
                <a:cs typeface="Tahoma" panose="020B0604030504040204" pitchFamily="34" charset="0"/>
              </a:rPr>
              <a:t> on </a:t>
            </a:r>
            <a:r>
              <a:rPr lang="tr-TR" dirty="0" err="1">
                <a:latin typeface="Cambria" panose="02040503050406030204" pitchFamily="18" charset="0"/>
                <a:ea typeface="Tahoma" panose="020B0604030504040204" pitchFamily="34" charset="0"/>
                <a:cs typeface="Tahoma" panose="020B0604030504040204" pitchFamily="34" charset="0"/>
              </a:rPr>
              <a:t>our</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campus</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and</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we</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send</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our</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full</a:t>
            </a:r>
            <a:r>
              <a:rPr lang="tr-TR" dirty="0">
                <a:latin typeface="Cambria" panose="02040503050406030204" pitchFamily="18" charset="0"/>
                <a:ea typeface="Tahoma" panose="020B0604030504040204" pitchFamily="34" charset="0"/>
                <a:cs typeface="Tahoma" panose="020B0604030504040204" pitchFamily="34" charset="0"/>
              </a:rPr>
              <a:t>-time </a:t>
            </a:r>
            <a:r>
              <a:rPr lang="tr-TR" dirty="0" err="1">
                <a:latin typeface="Cambria" panose="02040503050406030204" pitchFamily="18" charset="0"/>
                <a:ea typeface="Tahoma" panose="020B0604030504040204" pitchFamily="34" charset="0"/>
                <a:cs typeface="Tahoma" panose="020B0604030504040204" pitchFamily="34" charset="0"/>
              </a:rPr>
              <a:t>students</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for</a:t>
            </a:r>
            <a:r>
              <a:rPr lang="tr-TR" dirty="0">
                <a:latin typeface="Cambria" panose="02040503050406030204" pitchFamily="18" charset="0"/>
                <a:ea typeface="Tahoma" panose="020B0604030504040204" pitchFamily="34" charset="0"/>
                <a:cs typeface="Tahoma" panose="020B0604030504040204" pitchFamily="34" charset="0"/>
              </a:rPr>
              <a:t> a </a:t>
            </a:r>
            <a:r>
              <a:rPr lang="tr-TR" dirty="0" err="1">
                <a:latin typeface="Cambria" panose="02040503050406030204" pitchFamily="18" charset="0"/>
                <a:ea typeface="Tahoma" panose="020B0604030504040204" pitchFamily="34" charset="0"/>
                <a:cs typeface="Tahoma" panose="020B0604030504040204" pitchFamily="34" charset="0"/>
              </a:rPr>
              <a:t>semester</a:t>
            </a:r>
            <a:r>
              <a:rPr lang="tr-TR" dirty="0">
                <a:latin typeface="Cambria" panose="02040503050406030204" pitchFamily="18" charset="0"/>
                <a:ea typeface="Tahoma" panose="020B0604030504040204" pitchFamily="34" charset="0"/>
                <a:cs typeface="Tahoma" panose="020B0604030504040204" pitchFamily="34" charset="0"/>
              </a:rPr>
              <a:t> </a:t>
            </a:r>
            <a:r>
              <a:rPr lang="tr-TR" dirty="0" err="1">
                <a:latin typeface="Cambria" panose="02040503050406030204" pitchFamily="18" charset="0"/>
                <a:ea typeface="Tahoma" panose="020B0604030504040204" pitchFamily="34" charset="0"/>
                <a:cs typeface="Tahoma" panose="020B0604030504040204" pitchFamily="34" charset="0"/>
              </a:rPr>
              <a:t>abroad</a:t>
            </a:r>
            <a:r>
              <a:rPr lang="tr-TR" dirty="0">
                <a:latin typeface="Cambria" panose="02040503050406030204" pitchFamily="18" charset="0"/>
                <a:ea typeface="Tahoma" panose="020B0604030504040204" pitchFamily="34" charset="0"/>
                <a:cs typeface="Tahoma" panose="020B0604030504040204" pitchFamily="34" charset="0"/>
              </a:rPr>
              <a:t>. </a:t>
            </a:r>
            <a:endParaRPr lang="en-GB" dirty="0">
              <a:latin typeface="Cambria" panose="02040503050406030204" pitchFamily="18" charset="0"/>
              <a:ea typeface="Tahoma" panose="020B0604030504040204" pitchFamily="34" charset="0"/>
              <a:cs typeface="Tahoma" panose="020B0604030504040204" pitchFamily="34" charset="0"/>
            </a:endParaRPr>
          </a:p>
          <a:p>
            <a:pPr fontAlgn="base"/>
            <a:endParaRPr lang="tr-TR" dirty="0">
              <a:latin typeface="Tahoma" panose="020B0604030504040204" pitchFamily="34" charset="0"/>
              <a:ea typeface="Tahoma" panose="020B0604030504040204" pitchFamily="34" charset="0"/>
              <a:cs typeface="Tahoma" panose="020B0604030504040204" pitchFamily="34" charset="0"/>
            </a:endParaRPr>
          </a:p>
          <a:p>
            <a:pPr fontAlgn="base"/>
            <a:r>
              <a:rPr lang="tr-TR" dirty="0">
                <a:latin typeface="Cambria" panose="02040503050406030204" pitchFamily="18" charset="0"/>
                <a:ea typeface="Cambria" panose="02040503050406030204" pitchFamily="18" charset="0"/>
                <a:cs typeface="Tahoma" panose="020B0604030504040204" pitchFamily="34" charset="0"/>
              </a:rPr>
              <a:t>KTO Karatay </a:t>
            </a:r>
            <a:r>
              <a:rPr lang="tr-TR" dirty="0" err="1">
                <a:latin typeface="Cambria" panose="02040503050406030204" pitchFamily="18" charset="0"/>
                <a:ea typeface="Cambria" panose="02040503050406030204" pitchFamily="18" charset="0"/>
                <a:cs typeface="Tahoma" panose="020B0604030504040204" pitchFamily="34" charset="0"/>
              </a:rPr>
              <a:t>Univeristy</a:t>
            </a:r>
            <a:r>
              <a:rPr lang="tr-TR" dirty="0">
                <a:latin typeface="Cambria" panose="02040503050406030204" pitchFamily="18" charset="0"/>
                <a:ea typeface="Cambria" panose="02040503050406030204" pitchFamily="18" charset="0"/>
                <a:cs typeface="Tahoma" panose="020B0604030504040204" pitchFamily="34" charset="0"/>
              </a:rPr>
              <a:t> is a </a:t>
            </a:r>
            <a:r>
              <a:rPr lang="tr-TR" dirty="0" err="1">
                <a:latin typeface="Cambria" panose="02040503050406030204" pitchFamily="18" charset="0"/>
                <a:ea typeface="Cambria" panose="02040503050406030204" pitchFamily="18" charset="0"/>
                <a:cs typeface="Tahoma" panose="020B0604030504040204" pitchFamily="34" charset="0"/>
              </a:rPr>
              <a:t>also</a:t>
            </a:r>
            <a:r>
              <a:rPr lang="tr-TR" dirty="0">
                <a:latin typeface="Cambria" panose="02040503050406030204" pitchFamily="18" charset="0"/>
                <a:ea typeface="Cambria" panose="02040503050406030204" pitchFamily="18" charset="0"/>
                <a:cs typeface="Tahoma" panose="020B0604030504040204" pitchFamily="34" charset="0"/>
              </a:rPr>
              <a:t> a </a:t>
            </a:r>
            <a:r>
              <a:rPr lang="tr-TR" dirty="0" err="1">
                <a:latin typeface="Cambria" panose="02040503050406030204" pitchFamily="18" charset="0"/>
                <a:ea typeface="Cambria" panose="02040503050406030204" pitchFamily="18" charset="0"/>
                <a:cs typeface="Tahoma" panose="020B0604030504040204" pitchFamily="34" charset="0"/>
              </a:rPr>
              <a:t>member</a:t>
            </a:r>
            <a:r>
              <a:rPr lang="tr-TR" dirty="0">
                <a:latin typeface="Cambria" panose="02040503050406030204" pitchFamily="18" charset="0"/>
                <a:ea typeface="Cambria" panose="02040503050406030204" pitchFamily="18" charset="0"/>
                <a:cs typeface="Tahoma" panose="020B0604030504040204" pitchFamily="34" charset="0"/>
              </a:rPr>
              <a:t> of </a:t>
            </a:r>
            <a:r>
              <a:rPr lang="en-US" dirty="0">
                <a:latin typeface="Cambria" panose="02040503050406030204" pitchFamily="18" charset="0"/>
                <a:ea typeface="Cambria" panose="02040503050406030204" pitchFamily="18" charset="0"/>
              </a:rPr>
              <a:t>International Association for the Exchange of Students for Technical Experience</a:t>
            </a:r>
            <a:r>
              <a:rPr lang="tr-TR" dirty="0">
                <a:latin typeface="Cambria" panose="02040503050406030204" pitchFamily="18" charset="0"/>
                <a:ea typeface="Cambria" panose="02040503050406030204" pitchFamily="18" charset="0"/>
              </a:rPr>
              <a:t> (</a:t>
            </a:r>
            <a:r>
              <a:rPr lang="tr-TR" dirty="0">
                <a:latin typeface="Cambria" panose="02040503050406030204" pitchFamily="18" charset="0"/>
                <a:ea typeface="Cambria" panose="02040503050406030204" pitchFamily="18" charset="0"/>
                <a:cs typeface="Tahoma" panose="020B0604030504040204" pitchFamily="34" charset="0"/>
              </a:rPr>
              <a:t>IAESTE). </a:t>
            </a:r>
          </a:p>
        </p:txBody>
      </p:sp>
      <p:pic>
        <p:nvPicPr>
          <p:cNvPr id="6" name="Picture 2" descr="C:\Users\Erasmus\Desktop\Gülsüm fotoğraflar\rapor foto\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060848"/>
            <a:ext cx="3559085" cy="2799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5084824"/>
            <a:ext cx="2304256" cy="658191"/>
          </a:xfrm>
          <a:prstGeom prst="rect">
            <a:avLst/>
          </a:prstGeom>
          <a:ln>
            <a:noFill/>
          </a:ln>
          <a:effectLst>
            <a:softEdge rad="112500"/>
          </a:effectLst>
        </p:spPr>
      </p:pic>
      <p:pic>
        <p:nvPicPr>
          <p:cNvPr id="12" name="Picture 2" descr="C:\Users\FATMA GÜLCAN SEVEN\Desktop\KTO Karatay SST\Logo\İngilizce Logo-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7281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938" y="3443240"/>
            <a:ext cx="2917558" cy="1945039"/>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468" y="1427016"/>
            <a:ext cx="3021053" cy="2016224"/>
          </a:xfrm>
          <a:prstGeom prst="rect">
            <a:avLst/>
          </a:prstGeom>
        </p:spPr>
      </p:pic>
      <p:sp>
        <p:nvSpPr>
          <p:cNvPr id="5" name="Dikdörtgen 4"/>
          <p:cNvSpPr/>
          <p:nvPr/>
        </p:nvSpPr>
        <p:spPr>
          <a:xfrm>
            <a:off x="2267744" y="299890"/>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a:solidFill>
                  <a:schemeClr val="bg1"/>
                </a:solidFill>
                <a:latin typeface="Cambria" panose="02040503050406030204" pitchFamily="18" charset="0"/>
                <a:ea typeface="Tahoma" pitchFamily="34" charset="0"/>
                <a:cs typeface="Tahoma" pitchFamily="34" charset="0"/>
              </a:rPr>
              <a:t>CAMPUS PHOTOS</a:t>
            </a:r>
            <a:endParaRPr lang="tr-TR" sz="2000" b="1" dirty="0">
              <a:solidFill>
                <a:schemeClr val="bg1"/>
              </a:solidFill>
              <a:latin typeface="Cambria" panose="02040503050406030204" pitchFamily="18" charset="0"/>
              <a:ea typeface="Tahoma" pitchFamily="34" charset="0"/>
              <a:cs typeface="Tahoma" pitchFamily="34" charset="0"/>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963" y="3392119"/>
            <a:ext cx="2969015" cy="1979343"/>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964" y="1412776"/>
            <a:ext cx="2969015" cy="1979343"/>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820032" y="2072555"/>
            <a:ext cx="3958687" cy="2639125"/>
          </a:xfrm>
          <a:prstGeom prst="rect">
            <a:avLst/>
          </a:prstGeom>
        </p:spPr>
      </p:pic>
      <p:pic>
        <p:nvPicPr>
          <p:cNvPr id="12" name="Picture 2" descr="C:\Users\FATMA GÜLCAN SEVEN\Desktop\KTO Karatay SST\Logo\İngilizce Logo-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7" name="Resim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8" name="Resim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9" name="Resim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20" name="Resim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21" name="Metin kutusu 20"/>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22" name="Metin kutusu 21"/>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23" name="Metin kutusu 22"/>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4" name="Metin kutusu 23"/>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5" name="Düz Bağlayıcı 24"/>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8461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67744" y="299890"/>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Cambria" panose="02040503050406030204" pitchFamily="18" charset="0"/>
                <a:ea typeface="Tahoma" pitchFamily="34" charset="0"/>
                <a:cs typeface="Tahoma" pitchFamily="34" charset="0"/>
              </a:rPr>
              <a:t>PEER SUPPORT</a:t>
            </a:r>
          </a:p>
        </p:txBody>
      </p:sp>
      <p:pic>
        <p:nvPicPr>
          <p:cNvPr id="12" name="Picture 2" descr="C:\Users\FATMA GÜLCAN SEVEN\Desktop\KTO Karatay SST\Logo\İngilizce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9" name="Resi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20" name="Resi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21" name="Metin kutusu 20"/>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22" name="Metin kutusu 21"/>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23" name="Metin kutusu 22"/>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4" name="Metin kutusu 23"/>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5" name="Düz Bağlayıcı 24"/>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3" name="Dikdörtgen 2">
            <a:extLst>
              <a:ext uri="{FF2B5EF4-FFF2-40B4-BE49-F238E27FC236}">
                <a16:creationId xmlns:a16="http://schemas.microsoft.com/office/drawing/2014/main" xmlns="" id="{20D3C115-345B-4FB1-9D61-47DF36A7E243}"/>
              </a:ext>
            </a:extLst>
          </p:cNvPr>
          <p:cNvSpPr/>
          <p:nvPr/>
        </p:nvSpPr>
        <p:spPr>
          <a:xfrm>
            <a:off x="539552" y="1530540"/>
            <a:ext cx="7704856" cy="2862322"/>
          </a:xfrm>
          <a:prstGeom prst="rect">
            <a:avLst/>
          </a:prstGeom>
        </p:spPr>
        <p:txBody>
          <a:bodyPr wrap="square">
            <a:spAutoFit/>
          </a:bodyPr>
          <a:lstStyle/>
          <a:p>
            <a:pPr algn="just"/>
            <a:r>
              <a:rPr lang="en-US" b="1" dirty="0">
                <a:solidFill>
                  <a:srgbClr val="000000"/>
                </a:solidFill>
                <a:latin typeface="Cambria" panose="02040503050406030204" pitchFamily="18" charset="0"/>
              </a:rPr>
              <a:t>Peer Support: </a:t>
            </a:r>
            <a:r>
              <a:rPr lang="en-US" dirty="0">
                <a:solidFill>
                  <a:srgbClr val="000000"/>
                </a:solidFill>
                <a:latin typeface="Cambria" panose="02040503050406030204" pitchFamily="18" charset="0"/>
              </a:rPr>
              <a:t>It is observed that students coming from different secondary education traditions can get unsuccessful grades especially in their first year due to the problem of adaptation and not being able to focus on their courses at the university. </a:t>
            </a:r>
            <a:endParaRPr lang="tr-TR" dirty="0" smtClean="0">
              <a:solidFill>
                <a:srgbClr val="000000"/>
              </a:solidFill>
              <a:latin typeface="Cambria" panose="02040503050406030204" pitchFamily="18" charset="0"/>
            </a:endParaRPr>
          </a:p>
          <a:p>
            <a:pPr algn="just"/>
            <a:endParaRPr lang="tr-TR" dirty="0">
              <a:solidFill>
                <a:srgbClr val="000000"/>
              </a:solidFill>
              <a:latin typeface="Cambria" panose="02040503050406030204" pitchFamily="18" charset="0"/>
            </a:endParaRPr>
          </a:p>
          <a:p>
            <a:pPr algn="just"/>
            <a:r>
              <a:rPr lang="en-US" dirty="0" smtClean="0">
                <a:solidFill>
                  <a:srgbClr val="000000"/>
                </a:solidFill>
                <a:latin typeface="Cambria" panose="02040503050406030204" pitchFamily="18" charset="0"/>
              </a:rPr>
              <a:t>KTO </a:t>
            </a:r>
            <a:r>
              <a:rPr lang="en-US" dirty="0">
                <a:solidFill>
                  <a:srgbClr val="000000"/>
                </a:solidFill>
                <a:latin typeface="Cambria" panose="02040503050406030204" pitchFamily="18" charset="0"/>
              </a:rPr>
              <a:t>Karatay University offers Peer Support to assist such students to keep their scholarships safe. When an international student fails an exam, he/she is matched with a student who has a good grade from that same course. </a:t>
            </a:r>
            <a:endParaRPr lang="tr-TR" dirty="0" smtClean="0">
              <a:solidFill>
                <a:srgbClr val="000000"/>
              </a:solidFill>
              <a:latin typeface="Cambria" panose="02040503050406030204" pitchFamily="18" charset="0"/>
            </a:endParaRPr>
          </a:p>
          <a:p>
            <a:pPr algn="just"/>
            <a:endParaRPr lang="tr-TR" dirty="0">
              <a:solidFill>
                <a:srgbClr val="000000"/>
              </a:solidFill>
              <a:latin typeface="Cambria" panose="02040503050406030204" pitchFamily="18" charset="0"/>
            </a:endParaRPr>
          </a:p>
          <a:p>
            <a:pPr algn="just"/>
            <a:r>
              <a:rPr lang="en-US" dirty="0" smtClean="0">
                <a:solidFill>
                  <a:srgbClr val="000000"/>
                </a:solidFill>
                <a:latin typeface="Cambria" panose="02040503050406030204" pitchFamily="18" charset="0"/>
              </a:rPr>
              <a:t>The </a:t>
            </a:r>
            <a:r>
              <a:rPr lang="en-US" dirty="0">
                <a:solidFill>
                  <a:srgbClr val="000000"/>
                </a:solidFill>
                <a:latin typeface="Cambria" panose="02040503050406030204" pitchFamily="18" charset="0"/>
              </a:rPr>
              <a:t>private lessons given by the successful student are completely free. </a:t>
            </a:r>
            <a:endParaRPr lang="tr-TR" dirty="0"/>
          </a:p>
        </p:txBody>
      </p:sp>
    </p:spTree>
    <p:extLst>
      <p:ext uri="{BB962C8B-B14F-4D97-AF65-F5344CB8AC3E}">
        <p14:creationId xmlns:p14="http://schemas.microsoft.com/office/powerpoint/2010/main" val="3269246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3282236D-BD4D-45A4-AAB8-3F2416181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952" y="5430032"/>
            <a:ext cx="766738" cy="542063"/>
          </a:xfrm>
          <a:prstGeom prst="rect">
            <a:avLst/>
          </a:prstGeom>
        </p:spPr>
      </p:pic>
      <p:pic>
        <p:nvPicPr>
          <p:cNvPr id="6" name="Resim 5">
            <a:extLst>
              <a:ext uri="{FF2B5EF4-FFF2-40B4-BE49-F238E27FC236}">
                <a16:creationId xmlns:a16="http://schemas.microsoft.com/office/drawing/2014/main" xmlns="" id="{D7D079DF-EA12-437A-845C-731E9CD90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5834" y="5649045"/>
            <a:ext cx="245482" cy="245482"/>
          </a:xfrm>
          <a:prstGeom prst="rect">
            <a:avLst/>
          </a:prstGeom>
        </p:spPr>
      </p:pic>
      <p:pic>
        <p:nvPicPr>
          <p:cNvPr id="8" name="Resim 7">
            <a:extLst>
              <a:ext uri="{FF2B5EF4-FFF2-40B4-BE49-F238E27FC236}">
                <a16:creationId xmlns:a16="http://schemas.microsoft.com/office/drawing/2014/main" xmlns="" id="{C688D1A4-F63E-4A9C-B236-1709579795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475" y="5639068"/>
            <a:ext cx="250504" cy="250504"/>
          </a:xfrm>
          <a:prstGeom prst="rect">
            <a:avLst/>
          </a:prstGeom>
        </p:spPr>
      </p:pic>
      <p:pic>
        <p:nvPicPr>
          <p:cNvPr id="11" name="Resim 10">
            <a:extLst>
              <a:ext uri="{FF2B5EF4-FFF2-40B4-BE49-F238E27FC236}">
                <a16:creationId xmlns:a16="http://schemas.microsoft.com/office/drawing/2014/main" xmlns="" id="{8FB808F2-BCEF-4F5A-B858-25921C18FD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929" y="5639068"/>
            <a:ext cx="250504" cy="250504"/>
          </a:xfrm>
          <a:prstGeom prst="rect">
            <a:avLst/>
          </a:prstGeom>
        </p:spPr>
      </p:pic>
      <p:pic>
        <p:nvPicPr>
          <p:cNvPr id="12" name="Resim 11">
            <a:extLst>
              <a:ext uri="{FF2B5EF4-FFF2-40B4-BE49-F238E27FC236}">
                <a16:creationId xmlns:a16="http://schemas.microsoft.com/office/drawing/2014/main" xmlns="" id="{A92A788E-73F6-4A15-BD68-91A3D1DA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165" y="5639302"/>
            <a:ext cx="255210" cy="255210"/>
          </a:xfrm>
          <a:prstGeom prst="rect">
            <a:avLst/>
          </a:prstGeom>
        </p:spPr>
      </p:pic>
      <p:sp>
        <p:nvSpPr>
          <p:cNvPr id="13" name="Metin kutusu 12">
            <a:extLst>
              <a:ext uri="{FF2B5EF4-FFF2-40B4-BE49-F238E27FC236}">
                <a16:creationId xmlns:a16="http://schemas.microsoft.com/office/drawing/2014/main" xmlns="" id="{BF93FE91-4FD8-4A9E-858E-D0B1847AD0EE}"/>
              </a:ext>
            </a:extLst>
          </p:cNvPr>
          <p:cNvSpPr txBox="1"/>
          <p:nvPr/>
        </p:nvSpPr>
        <p:spPr>
          <a:xfrm>
            <a:off x="5840032" y="5670846"/>
            <a:ext cx="1006709" cy="346249"/>
          </a:xfrm>
          <a:prstGeom prst="rect">
            <a:avLst/>
          </a:prstGeom>
          <a:noFill/>
        </p:spPr>
        <p:txBody>
          <a:bodyPr wrap="square" rtlCol="0">
            <a:spAutoFit/>
          </a:bodyPr>
          <a:lstStyle/>
          <a:p>
            <a:r>
              <a:rPr lang="tr-TR" sz="825" dirty="0"/>
              <a:t>KaratayUniversitesi</a:t>
            </a:r>
          </a:p>
        </p:txBody>
      </p:sp>
      <p:sp>
        <p:nvSpPr>
          <p:cNvPr id="14" name="Metin kutusu 13">
            <a:extLst>
              <a:ext uri="{FF2B5EF4-FFF2-40B4-BE49-F238E27FC236}">
                <a16:creationId xmlns:a16="http://schemas.microsoft.com/office/drawing/2014/main" xmlns="" id="{88D8397D-E53E-4FAF-BE29-CF9771C1A88D}"/>
              </a:ext>
            </a:extLst>
          </p:cNvPr>
          <p:cNvSpPr txBox="1"/>
          <p:nvPr/>
        </p:nvSpPr>
        <p:spPr>
          <a:xfrm>
            <a:off x="7180991" y="5670846"/>
            <a:ext cx="646331" cy="219291"/>
          </a:xfrm>
          <a:prstGeom prst="rect">
            <a:avLst/>
          </a:prstGeom>
          <a:noFill/>
        </p:spPr>
        <p:txBody>
          <a:bodyPr wrap="none" rtlCol="0">
            <a:spAutoFit/>
          </a:bodyPr>
          <a:lstStyle/>
          <a:p>
            <a:r>
              <a:rPr lang="tr-TR" sz="825" dirty="0"/>
              <a:t>ktokaratay</a:t>
            </a:r>
            <a:endParaRPr lang="tr-TR" sz="900" dirty="0"/>
          </a:p>
        </p:txBody>
      </p:sp>
      <p:sp>
        <p:nvSpPr>
          <p:cNvPr id="15" name="Metin kutusu 14">
            <a:extLst>
              <a:ext uri="{FF2B5EF4-FFF2-40B4-BE49-F238E27FC236}">
                <a16:creationId xmlns:a16="http://schemas.microsoft.com/office/drawing/2014/main" xmlns="" id="{BDC9A661-3591-498B-ABB1-BD03F3A8A99B}"/>
              </a:ext>
            </a:extLst>
          </p:cNvPr>
          <p:cNvSpPr txBox="1"/>
          <p:nvPr/>
        </p:nvSpPr>
        <p:spPr>
          <a:xfrm>
            <a:off x="2594992" y="5666215"/>
            <a:ext cx="1051891" cy="219291"/>
          </a:xfrm>
          <a:prstGeom prst="rect">
            <a:avLst/>
          </a:prstGeom>
          <a:noFill/>
        </p:spPr>
        <p:txBody>
          <a:bodyPr wrap="none" rtlCol="0">
            <a:spAutoFit/>
          </a:bodyPr>
          <a:lstStyle/>
          <a:p>
            <a:r>
              <a:rPr lang="tr-TR" sz="825" dirty="0"/>
              <a:t>www.karatay.edu.tr</a:t>
            </a:r>
          </a:p>
        </p:txBody>
      </p:sp>
      <p:sp>
        <p:nvSpPr>
          <p:cNvPr id="16" name="Metin kutusu 15">
            <a:extLst>
              <a:ext uri="{FF2B5EF4-FFF2-40B4-BE49-F238E27FC236}">
                <a16:creationId xmlns:a16="http://schemas.microsoft.com/office/drawing/2014/main" xmlns="" id="{F0AFCFB4-F478-4E08-BD99-2F1AC0508879}"/>
              </a:ext>
            </a:extLst>
          </p:cNvPr>
          <p:cNvSpPr txBox="1"/>
          <p:nvPr/>
        </p:nvSpPr>
        <p:spPr>
          <a:xfrm>
            <a:off x="1614349" y="5673681"/>
            <a:ext cx="603050" cy="219291"/>
          </a:xfrm>
          <a:prstGeom prst="rect">
            <a:avLst/>
          </a:prstGeom>
          <a:noFill/>
        </p:spPr>
        <p:txBody>
          <a:bodyPr wrap="none" rtlCol="0">
            <a:spAutoFit/>
          </a:bodyPr>
          <a:lstStyle/>
          <a:p>
            <a:r>
              <a:rPr lang="tr-TR" sz="825" dirty="0"/>
              <a:t>444 12 51</a:t>
            </a:r>
          </a:p>
        </p:txBody>
      </p:sp>
      <p:cxnSp>
        <p:nvCxnSpPr>
          <p:cNvPr id="17" name="Düz Bağlayıcı 16">
            <a:extLst>
              <a:ext uri="{FF2B5EF4-FFF2-40B4-BE49-F238E27FC236}">
                <a16:creationId xmlns:a16="http://schemas.microsoft.com/office/drawing/2014/main" xmlns="" id="{507ADC05-972A-442A-B5C8-6BC24D0F2E23}"/>
              </a:ext>
            </a:extLst>
          </p:cNvPr>
          <p:cNvCxnSpPr/>
          <p:nvPr/>
        </p:nvCxnSpPr>
        <p:spPr>
          <a:xfrm>
            <a:off x="1143000" y="5427222"/>
            <a:ext cx="6858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3" name="Dikdörtgen 2">
            <a:extLst>
              <a:ext uri="{FF2B5EF4-FFF2-40B4-BE49-F238E27FC236}">
                <a16:creationId xmlns:a16="http://schemas.microsoft.com/office/drawing/2014/main" xmlns="" id="{ACE4E2CD-9BF0-43B3-AEC9-262568154370}"/>
              </a:ext>
            </a:extLst>
          </p:cNvPr>
          <p:cNvSpPr/>
          <p:nvPr/>
        </p:nvSpPr>
        <p:spPr>
          <a:xfrm>
            <a:off x="539552" y="1458310"/>
            <a:ext cx="5013176" cy="2308324"/>
          </a:xfrm>
          <a:prstGeom prst="rect">
            <a:avLst/>
          </a:prstGeom>
        </p:spPr>
        <p:txBody>
          <a:bodyPr wrap="square">
            <a:spAutoFit/>
          </a:bodyPr>
          <a:lstStyle/>
          <a:p>
            <a:pPr algn="just"/>
            <a:r>
              <a:rPr lang="en-US" dirty="0">
                <a:solidFill>
                  <a:srgbClr val="000000"/>
                </a:solidFill>
                <a:latin typeface="Cambria" panose="02040503050406030204" pitchFamily="18" charset="0"/>
              </a:rPr>
              <a:t>KTO Karatay University offers luxurious and comfortable accommodation for students coming from outside the city and abroad. </a:t>
            </a:r>
            <a:endParaRPr lang="tr-TR" dirty="0" smtClean="0">
              <a:solidFill>
                <a:srgbClr val="000000"/>
              </a:solidFill>
              <a:latin typeface="Cambria" panose="02040503050406030204" pitchFamily="18" charset="0"/>
            </a:endParaRPr>
          </a:p>
          <a:p>
            <a:pPr algn="just"/>
            <a:endParaRPr lang="tr-TR" dirty="0" smtClean="0">
              <a:solidFill>
                <a:srgbClr val="000000"/>
              </a:solidFill>
              <a:latin typeface="Cambria" panose="02040503050406030204" pitchFamily="18" charset="0"/>
            </a:endParaRPr>
          </a:p>
          <a:p>
            <a:pPr algn="just"/>
            <a:endParaRPr lang="tr-TR" dirty="0">
              <a:solidFill>
                <a:srgbClr val="000000"/>
              </a:solidFill>
              <a:latin typeface="Cambria" panose="02040503050406030204" pitchFamily="18" charset="0"/>
            </a:endParaRPr>
          </a:p>
          <a:p>
            <a:pPr algn="just"/>
            <a:r>
              <a:rPr lang="tr-TR" dirty="0" smtClean="0">
                <a:solidFill>
                  <a:srgbClr val="000000"/>
                </a:solidFill>
                <a:latin typeface="Cambria" panose="02040503050406030204" pitchFamily="18" charset="0"/>
              </a:rPr>
              <a:t>Our </a:t>
            </a:r>
            <a:r>
              <a:rPr lang="en-US" dirty="0" smtClean="0">
                <a:solidFill>
                  <a:srgbClr val="000000"/>
                </a:solidFill>
                <a:latin typeface="Cambria" panose="02040503050406030204" pitchFamily="18" charset="0"/>
              </a:rPr>
              <a:t>guesthouses </a:t>
            </a:r>
            <a:r>
              <a:rPr lang="en-US" dirty="0">
                <a:solidFill>
                  <a:srgbClr val="000000"/>
                </a:solidFill>
                <a:latin typeface="Cambria" panose="02040503050406030204" pitchFamily="18" charset="0"/>
              </a:rPr>
              <a:t>located only 5 and 10 minutes' walking distance from the campus have in single, double or quadruple rooms. </a:t>
            </a:r>
          </a:p>
        </p:txBody>
      </p:sp>
      <p:pic>
        <p:nvPicPr>
          <p:cNvPr id="18" name="Resim 17" descr="gök, bina, açık hava içeren bir resim&#10;&#10;Çok yüksek güvenilirlikle oluşturulmuş açıklama">
            <a:extLst>
              <a:ext uri="{FF2B5EF4-FFF2-40B4-BE49-F238E27FC236}">
                <a16:creationId xmlns:a16="http://schemas.microsoft.com/office/drawing/2014/main" xmlns="" id="{F3EA730C-C3AF-410C-A27D-4052B4AB41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136" y="1564946"/>
            <a:ext cx="2871173" cy="1697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Resim 18" descr="gök, açık hava, bina, çit içeren bir resim&#10;&#10;Çok yüksek güvenilirlikle oluşturulmuş açıklama">
            <a:extLst>
              <a:ext uri="{FF2B5EF4-FFF2-40B4-BE49-F238E27FC236}">
                <a16:creationId xmlns:a16="http://schemas.microsoft.com/office/drawing/2014/main" xmlns="" id="{C54C8BF3-7C17-4876-8E55-E9E9157D5F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1530" y="3428999"/>
            <a:ext cx="2986934" cy="1875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2" descr="C:\Users\FATMA GÜLCAN SEVEN\Desktop\KTO Karatay SST\Logo\İngilizce Logo-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sp>
        <p:nvSpPr>
          <p:cNvPr id="21" name="Dikdörtgen 20"/>
          <p:cNvSpPr/>
          <p:nvPr/>
        </p:nvSpPr>
        <p:spPr>
          <a:xfrm>
            <a:off x="2267744" y="299890"/>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solidFill>
                  <a:schemeClr val="bg1"/>
                </a:solidFill>
                <a:latin typeface="Cambria" panose="02040503050406030204" pitchFamily="18" charset="0"/>
                <a:ea typeface="Tahoma" pitchFamily="34" charset="0"/>
                <a:cs typeface="Tahoma" pitchFamily="34" charset="0"/>
              </a:rPr>
              <a:t>ACCOMMODATION</a:t>
            </a:r>
            <a:endParaRPr lang="tr-TR" sz="2000" b="1" dirty="0">
              <a:solidFill>
                <a:schemeClr val="bg1"/>
              </a:solidFill>
              <a:latin typeface="Cambria" panose="02040503050406030204" pitchFamily="18" charset="0"/>
              <a:ea typeface="Tahoma" pitchFamily="34" charset="0"/>
              <a:cs typeface="Tahoma" pitchFamily="34" charset="0"/>
            </a:endParaRPr>
          </a:p>
        </p:txBody>
      </p:sp>
    </p:spTree>
    <p:extLst>
      <p:ext uri="{BB962C8B-B14F-4D97-AF65-F5344CB8AC3E}">
        <p14:creationId xmlns:p14="http://schemas.microsoft.com/office/powerpoint/2010/main" val="7970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67744" y="299890"/>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a:solidFill>
                  <a:schemeClr val="bg1"/>
                </a:solidFill>
                <a:latin typeface="Cambria" panose="02040503050406030204" pitchFamily="18" charset="0"/>
                <a:ea typeface="Tahoma" pitchFamily="34" charset="0"/>
                <a:cs typeface="Tahoma" pitchFamily="34" charset="0"/>
              </a:rPr>
              <a:t>CAMPUS PHOTOS</a:t>
            </a:r>
            <a:endParaRPr lang="tr-TR" sz="2000" b="1" dirty="0">
              <a:solidFill>
                <a:schemeClr val="bg1"/>
              </a:solidFill>
              <a:latin typeface="Cambria" panose="02040503050406030204" pitchFamily="18" charset="0"/>
              <a:ea typeface="Tahoma" pitchFamily="34" charset="0"/>
              <a:cs typeface="Tahoma" pitchFamily="34"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998" y="1225031"/>
            <a:ext cx="3486954" cy="2218460"/>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549" y="1212067"/>
            <a:ext cx="3550875" cy="2248693"/>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20" y="3625954"/>
            <a:ext cx="3539932" cy="2362519"/>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1851" y="3649717"/>
            <a:ext cx="3576573" cy="2368493"/>
          </a:xfrm>
          <a:prstGeom prst="rect">
            <a:avLst/>
          </a:prstGeom>
        </p:spPr>
      </p:pic>
      <p:pic>
        <p:nvPicPr>
          <p:cNvPr id="14" name="Picture 2" descr="C:\Users\FATMA GÜLCAN SEVEN\Desktop\KTO Karatay SST\Logo\İngilizce Logo-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5" name="Resim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6" name="Resim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7" name="Resim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8" name="Resim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9" name="Metin kutusu 18"/>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20" name="Metin kutusu 19"/>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21" name="Metin kutusu 20"/>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2" name="Metin kutusu 21"/>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3" name="Düz Bağlayıcı 22"/>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4169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67744" y="299890"/>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Cambria" panose="02040503050406030204" pitchFamily="18" charset="0"/>
                <a:ea typeface="Tahoma" pitchFamily="34" charset="0"/>
                <a:cs typeface="Tahoma" pitchFamily="34" charset="0"/>
              </a:rPr>
              <a:t>THANK YOU</a:t>
            </a:r>
          </a:p>
        </p:txBody>
      </p:sp>
      <p:sp>
        <p:nvSpPr>
          <p:cNvPr id="3" name="Başlık 2"/>
          <p:cNvSpPr>
            <a:spLocks noGrp="1"/>
          </p:cNvSpPr>
          <p:nvPr>
            <p:ph type="ctrTitle"/>
          </p:nvPr>
        </p:nvSpPr>
        <p:spPr/>
        <p:txBody>
          <a:bodyPr>
            <a:normAutofit/>
          </a:bodyPr>
          <a:lstStyle/>
          <a:p>
            <a:endParaRPr lang="tr-TR" sz="15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97" y="1451710"/>
            <a:ext cx="8222728" cy="4363314"/>
          </a:xfrm>
          <a:prstGeom prst="rect">
            <a:avLst/>
          </a:prstGeom>
        </p:spPr>
      </p:pic>
      <p:pic>
        <p:nvPicPr>
          <p:cNvPr id="11" name="Picture 2" descr="C:\Users\FATMA GÜLCAN SEVEN\Desktop\KTO Karatay SST\Logo\İngilizce Log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7" name="Metin kutusu 16"/>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8" name="Metin kutusu 17"/>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19" name="Metin kutusu 18"/>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0" name="Metin kutusu 19"/>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1" name="Düz Bağlayıcı 20"/>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26661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31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Cambria" panose="02040503050406030204" pitchFamily="18" charset="0"/>
                <a:ea typeface="Tahoma" pitchFamily="34" charset="0"/>
                <a:cs typeface="Tahoma" pitchFamily="34" charset="0"/>
              </a:rPr>
              <a:t>HISTORY</a:t>
            </a:r>
          </a:p>
        </p:txBody>
      </p:sp>
      <p:pic>
        <p:nvPicPr>
          <p:cNvPr id="9" name="Picture 2" descr="C:\Users\FATMA GÜLCAN SEVEN\Desktop\KTO Karatay SST\Logo\İngilizce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601" y="6189553"/>
            <a:ext cx="1022317" cy="630239"/>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5" name="Metin kutusu 14"/>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6" name="Metin kutusu 15"/>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17" name="Metin kutusu 16"/>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18" name="Metin kutusu 17"/>
          <p:cNvSpPr txBox="1"/>
          <p:nvPr/>
        </p:nvSpPr>
        <p:spPr>
          <a:xfrm>
            <a:off x="628466" y="6421907"/>
            <a:ext cx="753732" cy="261610"/>
          </a:xfrm>
          <a:prstGeom prst="rect">
            <a:avLst/>
          </a:prstGeom>
          <a:noFill/>
        </p:spPr>
        <p:txBody>
          <a:bodyPr wrap="none" rtlCol="0">
            <a:spAutoFit/>
          </a:bodyPr>
          <a:lstStyle/>
          <a:p>
            <a:r>
              <a:rPr lang="tr-TR" sz="1100" dirty="0"/>
              <a:t>444 12 51</a:t>
            </a:r>
          </a:p>
        </p:txBody>
      </p:sp>
      <p:graphicFrame>
        <p:nvGraphicFramePr>
          <p:cNvPr id="19" name="Diyagram 18"/>
          <p:cNvGraphicFramePr/>
          <p:nvPr>
            <p:extLst>
              <p:ext uri="{D42A27DB-BD31-4B8C-83A1-F6EECF244321}">
                <p14:modId xmlns:p14="http://schemas.microsoft.com/office/powerpoint/2010/main" val="1197063646"/>
              </p:ext>
            </p:extLst>
          </p:nvPr>
        </p:nvGraphicFramePr>
        <p:xfrm>
          <a:off x="839670" y="1081805"/>
          <a:ext cx="7464660" cy="4579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2961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Unvan 13"/>
          <p:cNvSpPr>
            <a:spLocks noGrp="1"/>
          </p:cNvSpPr>
          <p:nvPr>
            <p:ph type="title"/>
          </p:nvPr>
        </p:nvSpPr>
        <p:spPr>
          <a:xfrm>
            <a:off x="2267744" y="254000"/>
            <a:ext cx="6876256" cy="726728"/>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tr-TR" sz="2000" b="1">
                <a:solidFill>
                  <a:schemeClr val="bg1"/>
                </a:solidFill>
                <a:latin typeface="Cambria" panose="02040503050406030204" pitchFamily="18" charset="0"/>
                <a:ea typeface="Tahoma" pitchFamily="34" charset="0"/>
                <a:cs typeface="Tahoma" pitchFamily="34" charset="0"/>
              </a:rPr>
              <a:t>KTO KARATAY UNIVERSITY </a:t>
            </a:r>
            <a:r>
              <a:rPr lang="tr-TR" sz="2000" b="1" dirty="0">
                <a:solidFill>
                  <a:schemeClr val="bg1"/>
                </a:solidFill>
                <a:latin typeface="Cambria" panose="02040503050406030204" pitchFamily="18" charset="0"/>
                <a:ea typeface="Tahoma" pitchFamily="34" charset="0"/>
                <a:cs typeface="Tahoma" pitchFamily="34" charset="0"/>
              </a:rPr>
              <a:t>BY NUMBERS</a:t>
            </a:r>
          </a:p>
        </p:txBody>
      </p:sp>
      <p:sp>
        <p:nvSpPr>
          <p:cNvPr id="3" name="İçerik Yer Tutucusu 2"/>
          <p:cNvSpPr>
            <a:spLocks noGrp="1"/>
          </p:cNvSpPr>
          <p:nvPr>
            <p:ph idx="1"/>
          </p:nvPr>
        </p:nvSpPr>
        <p:spPr>
          <a:xfrm>
            <a:off x="4427984" y="1752600"/>
            <a:ext cx="4032448" cy="1930683"/>
          </a:xfrm>
        </p:spPr>
        <p:txBody>
          <a:bodyPr>
            <a:normAutofit/>
          </a:bodyPr>
          <a:lstStyle/>
          <a:p>
            <a:r>
              <a:rPr lang="tr-TR" sz="2000" b="1" dirty="0">
                <a:latin typeface="Cambria" panose="02040503050406030204" pitchFamily="18" charset="0"/>
              </a:rPr>
              <a:t>3 </a:t>
            </a:r>
            <a:r>
              <a:rPr lang="tr-TR" sz="2000" dirty="0" err="1">
                <a:latin typeface="Cambria" panose="02040503050406030204" pitchFamily="18" charset="0"/>
              </a:rPr>
              <a:t>academies</a:t>
            </a:r>
            <a:endParaRPr lang="tr-TR" sz="2000" dirty="0">
              <a:latin typeface="Cambria" panose="02040503050406030204" pitchFamily="18" charset="0"/>
            </a:endParaRPr>
          </a:p>
          <a:p>
            <a:r>
              <a:rPr lang="tr-TR" sz="2000" b="1" dirty="0">
                <a:latin typeface="Cambria" panose="02040503050406030204" pitchFamily="18" charset="0"/>
              </a:rPr>
              <a:t>3 </a:t>
            </a:r>
            <a:r>
              <a:rPr lang="tr-TR" sz="2000" dirty="0" err="1">
                <a:latin typeface="Cambria" panose="02040503050406030204" pitchFamily="18" charset="0"/>
              </a:rPr>
              <a:t>vocational</a:t>
            </a:r>
            <a:r>
              <a:rPr lang="tr-TR" sz="2000" dirty="0">
                <a:latin typeface="Cambria" panose="02040503050406030204" pitchFamily="18" charset="0"/>
              </a:rPr>
              <a:t> </a:t>
            </a:r>
            <a:r>
              <a:rPr lang="tr-TR" sz="2000" dirty="0" err="1">
                <a:latin typeface="Cambria" panose="02040503050406030204" pitchFamily="18" charset="0"/>
              </a:rPr>
              <a:t>schools</a:t>
            </a:r>
            <a:r>
              <a:rPr lang="en-GB" sz="2000" dirty="0">
                <a:latin typeface="Cambria" panose="02040503050406030204" pitchFamily="18" charset="0"/>
              </a:rPr>
              <a:t> </a:t>
            </a:r>
            <a:endParaRPr lang="tr-TR" sz="2000" dirty="0">
              <a:latin typeface="Cambria" panose="02040503050406030204" pitchFamily="18" charset="0"/>
            </a:endParaRPr>
          </a:p>
          <a:p>
            <a:r>
              <a:rPr lang="tr-TR" sz="2000" b="1" dirty="0">
                <a:latin typeface="Cambria" panose="02040503050406030204" pitchFamily="18" charset="0"/>
              </a:rPr>
              <a:t>400</a:t>
            </a:r>
            <a:r>
              <a:rPr lang="en-GB" sz="2000" dirty="0">
                <a:latin typeface="Cambria" panose="02040503050406030204" pitchFamily="18" charset="0"/>
              </a:rPr>
              <a:t> </a:t>
            </a:r>
            <a:r>
              <a:rPr lang="tr-TR" sz="2000" dirty="0" err="1">
                <a:latin typeface="Cambria" panose="02040503050406030204" pitchFamily="18" charset="0"/>
              </a:rPr>
              <a:t>Academic</a:t>
            </a:r>
            <a:r>
              <a:rPr lang="tr-TR" sz="2000" dirty="0">
                <a:latin typeface="Cambria" panose="02040503050406030204" pitchFamily="18" charset="0"/>
              </a:rPr>
              <a:t> </a:t>
            </a:r>
            <a:r>
              <a:rPr lang="tr-TR" sz="2000" dirty="0" err="1">
                <a:latin typeface="Cambria" panose="02040503050406030204" pitchFamily="18" charset="0"/>
              </a:rPr>
              <a:t>Staff</a:t>
            </a:r>
            <a:endParaRPr lang="en-GB" sz="2000" dirty="0">
              <a:latin typeface="Cambria" panose="02040503050406030204" pitchFamily="18" charset="0"/>
            </a:endParaRPr>
          </a:p>
          <a:p>
            <a:r>
              <a:rPr lang="tr-TR" sz="2000" b="1" dirty="0">
                <a:latin typeface="Cambria" panose="02040503050406030204" pitchFamily="18" charset="0"/>
              </a:rPr>
              <a:t>300 </a:t>
            </a:r>
            <a:r>
              <a:rPr lang="tr-TR" sz="2000" dirty="0">
                <a:latin typeface="Cambria" panose="02040503050406030204" pitchFamily="18" charset="0"/>
              </a:rPr>
              <a:t>A</a:t>
            </a:r>
            <a:r>
              <a:rPr lang="en-GB" sz="2000" dirty="0" err="1">
                <a:latin typeface="Cambria" panose="02040503050406030204" pitchFamily="18" charset="0"/>
              </a:rPr>
              <a:t>dministrative</a:t>
            </a:r>
            <a:r>
              <a:rPr lang="en-GB" sz="2000" dirty="0">
                <a:latin typeface="Cambria" panose="02040503050406030204" pitchFamily="18" charset="0"/>
              </a:rPr>
              <a:t> </a:t>
            </a:r>
            <a:r>
              <a:rPr lang="tr-TR" sz="2000" dirty="0">
                <a:latin typeface="Cambria" panose="02040503050406030204" pitchFamily="18" charset="0"/>
              </a:rPr>
              <a:t>S</a:t>
            </a:r>
            <a:r>
              <a:rPr lang="en-GB" sz="2000" dirty="0" err="1">
                <a:latin typeface="Cambria" panose="02040503050406030204" pitchFamily="18" charset="0"/>
              </a:rPr>
              <a:t>taff</a:t>
            </a:r>
            <a:endParaRPr lang="en-GB" sz="2000" dirty="0">
              <a:latin typeface="Cambria" panose="02040503050406030204" pitchFamily="18" charset="0"/>
            </a:endParaRPr>
          </a:p>
          <a:p>
            <a:endParaRPr lang="tr-TR" sz="2000" b="1" dirty="0">
              <a:latin typeface="Cambria" panose="02040503050406030204" pitchFamily="18" charset="0"/>
            </a:endParaRPr>
          </a:p>
          <a:p>
            <a:pPr marL="0" indent="0">
              <a:buNone/>
            </a:pPr>
            <a:endParaRPr lang="tr-TR" sz="2000" dirty="0">
              <a:latin typeface="Cambria" panose="02040503050406030204" pitchFamily="18" charset="0"/>
            </a:endParaRPr>
          </a:p>
        </p:txBody>
      </p:sp>
      <p:sp>
        <p:nvSpPr>
          <p:cNvPr id="16" name="İçerik Yer Tutucusu 2"/>
          <p:cNvSpPr txBox="1">
            <a:spLocks/>
          </p:cNvSpPr>
          <p:nvPr/>
        </p:nvSpPr>
        <p:spPr>
          <a:xfrm>
            <a:off x="611560" y="1752600"/>
            <a:ext cx="3890392" cy="17915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000" b="1" dirty="0">
                <a:latin typeface="Cambria" panose="02040503050406030204" pitchFamily="18" charset="0"/>
              </a:rPr>
              <a:t>9000</a:t>
            </a:r>
            <a:r>
              <a:rPr lang="en-GB" sz="2000" dirty="0">
                <a:latin typeface="Cambria" panose="02040503050406030204" pitchFamily="18" charset="0"/>
              </a:rPr>
              <a:t> students</a:t>
            </a:r>
          </a:p>
          <a:p>
            <a:r>
              <a:rPr lang="tr-TR" sz="2000" b="1" dirty="0">
                <a:latin typeface="Cambria" panose="02040503050406030204" pitchFamily="18" charset="0"/>
              </a:rPr>
              <a:t>72</a:t>
            </a:r>
            <a:r>
              <a:rPr lang="en-GB" sz="2000" b="1" dirty="0">
                <a:effectLst>
                  <a:outerShdw blurRad="38100" dist="38100" dir="2700000" algn="tl">
                    <a:srgbClr val="000000">
                      <a:alpha val="43137"/>
                    </a:srgbClr>
                  </a:outerShdw>
                </a:effectLst>
                <a:latin typeface="Cambria" panose="02040503050406030204" pitchFamily="18" charset="0"/>
              </a:rPr>
              <a:t> </a:t>
            </a:r>
            <a:r>
              <a:rPr lang="en-GB" sz="2000" dirty="0">
                <a:latin typeface="Cambria" panose="02040503050406030204" pitchFamily="18" charset="0"/>
              </a:rPr>
              <a:t>programs</a:t>
            </a:r>
          </a:p>
          <a:p>
            <a:r>
              <a:rPr lang="tr-TR" sz="2000" b="1" dirty="0">
                <a:latin typeface="Cambria" panose="02040503050406030204" pitchFamily="18" charset="0"/>
              </a:rPr>
              <a:t>6 </a:t>
            </a:r>
            <a:r>
              <a:rPr lang="tr-TR" sz="2000" dirty="0" err="1">
                <a:latin typeface="Cambria" panose="02040503050406030204" pitchFamily="18" charset="0"/>
              </a:rPr>
              <a:t>faculties</a:t>
            </a:r>
            <a:r>
              <a:rPr lang="tr-TR" sz="2000" dirty="0">
                <a:latin typeface="Cambria" panose="02040503050406030204" pitchFamily="18" charset="0"/>
              </a:rPr>
              <a:t> </a:t>
            </a:r>
          </a:p>
          <a:p>
            <a:r>
              <a:rPr lang="en-GB" sz="2000" b="1" dirty="0">
                <a:latin typeface="Cambria" panose="02040503050406030204" pitchFamily="18" charset="0"/>
              </a:rPr>
              <a:t>3</a:t>
            </a:r>
            <a:r>
              <a:rPr lang="en-GB" sz="2000" b="1" dirty="0">
                <a:effectLst>
                  <a:outerShdw blurRad="38100" dist="38100" dir="2700000" algn="tl">
                    <a:srgbClr val="000000">
                      <a:alpha val="43137"/>
                    </a:srgbClr>
                  </a:outerShdw>
                </a:effectLst>
                <a:latin typeface="Cambria" panose="02040503050406030204" pitchFamily="18" charset="0"/>
              </a:rPr>
              <a:t> </a:t>
            </a:r>
            <a:r>
              <a:rPr lang="tr-TR" sz="2000" dirty="0" err="1">
                <a:latin typeface="Cambria" panose="02040503050406030204" pitchFamily="18" charset="0"/>
              </a:rPr>
              <a:t>graduate</a:t>
            </a:r>
            <a:r>
              <a:rPr lang="tr-TR" sz="2000" dirty="0">
                <a:latin typeface="Cambria" panose="02040503050406030204" pitchFamily="18" charset="0"/>
              </a:rPr>
              <a:t> </a:t>
            </a:r>
            <a:r>
              <a:rPr lang="tr-TR" sz="2000" dirty="0" err="1">
                <a:latin typeface="Cambria" panose="02040503050406030204" pitchFamily="18" charset="0"/>
              </a:rPr>
              <a:t>schools</a:t>
            </a:r>
            <a:r>
              <a:rPr lang="tr-TR" sz="2000" dirty="0">
                <a:latin typeface="Cambria" panose="02040503050406030204" pitchFamily="18" charset="0"/>
              </a:rPr>
              <a:t> </a:t>
            </a:r>
            <a:endParaRPr lang="en-GB" sz="2000" dirty="0">
              <a:latin typeface="Cambria" panose="02040503050406030204" pitchFamily="18" charset="0"/>
            </a:endParaRPr>
          </a:p>
          <a:p>
            <a:endParaRPr lang="en-GB" sz="2000" dirty="0">
              <a:latin typeface="Cambria" panose="02040503050406030204" pitchFamily="18" charset="0"/>
            </a:endParaRP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567" y="3755291"/>
            <a:ext cx="8590770" cy="1872208"/>
          </a:xfrm>
          <a:prstGeom prst="rect">
            <a:avLst/>
          </a:prstGeom>
          <a:ln>
            <a:noFill/>
          </a:ln>
          <a:effectLst>
            <a:softEdge rad="112500"/>
          </a:effectLst>
        </p:spPr>
      </p:pic>
      <p:pic>
        <p:nvPicPr>
          <p:cNvPr id="11" name="Picture 2" descr="C:\Users\FATMA GÜLCAN SEVEN\Desktop\KTO Karatay SST\Logo\İngilizce Logo-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1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6601" y="6165305"/>
            <a:ext cx="1022317" cy="654488"/>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0444" y="6394886"/>
            <a:ext cx="327309" cy="321481"/>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1299" y="6381703"/>
            <a:ext cx="334005" cy="328058"/>
          </a:xfrm>
          <a:prstGeom prst="rect">
            <a:avLst/>
          </a:prstGeom>
        </p:spPr>
      </p:pic>
      <p:pic>
        <p:nvPicPr>
          <p:cNvPr id="18" name="Resim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570" y="6381703"/>
            <a:ext cx="334005" cy="328058"/>
          </a:xfrm>
          <a:prstGeom prst="rect">
            <a:avLst/>
          </a:prstGeom>
        </p:spPr>
      </p:pic>
      <p:pic>
        <p:nvPicPr>
          <p:cNvPr id="19" name="Resim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4887" y="6382127"/>
            <a:ext cx="340280" cy="334221"/>
          </a:xfrm>
          <a:prstGeom prst="rect">
            <a:avLst/>
          </a:prstGeom>
        </p:spPr>
      </p:pic>
      <p:sp>
        <p:nvSpPr>
          <p:cNvPr id="20" name="Metin kutusu 19"/>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21" name="Metin kutusu 20"/>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22" name="Metin kutusu 21"/>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3" name="Metin kutusu 22"/>
          <p:cNvSpPr txBox="1"/>
          <p:nvPr/>
        </p:nvSpPr>
        <p:spPr>
          <a:xfrm>
            <a:off x="628466" y="6421907"/>
            <a:ext cx="753732" cy="261610"/>
          </a:xfrm>
          <a:prstGeom prst="rect">
            <a:avLst/>
          </a:prstGeom>
          <a:noFill/>
        </p:spPr>
        <p:txBody>
          <a:bodyPr wrap="none" rtlCol="0">
            <a:spAutoFit/>
          </a:bodyPr>
          <a:lstStyle/>
          <a:p>
            <a:r>
              <a:rPr lang="tr-TR" sz="1100" dirty="0"/>
              <a:t>444 12 51</a:t>
            </a:r>
          </a:p>
        </p:txBody>
      </p:sp>
    </p:spTree>
    <p:extLst>
      <p:ext uri="{BB962C8B-B14F-4D97-AF65-F5344CB8AC3E}">
        <p14:creationId xmlns:p14="http://schemas.microsoft.com/office/powerpoint/2010/main" val="211825935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31232" y="326664"/>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Cambria" panose="02040503050406030204" pitchFamily="18" charset="0"/>
                <a:ea typeface="Tahoma" pitchFamily="34" charset="0"/>
                <a:cs typeface="Tahoma" pitchFamily="34" charset="0"/>
              </a:rPr>
              <a:t>FACULTIES AND DEPARTMENTS / 1</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4" name="Metin kutusu 13"/>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5" name="Metin kutusu 14"/>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16" name="Metin kutusu 15"/>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17" name="Metin kutusu 16"/>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18" name="Düz Bağlayıcı 17"/>
          <p:cNvCxnSpPr/>
          <p:nvPr/>
        </p:nvCxnSpPr>
        <p:spPr>
          <a:xfrm>
            <a:off x="0" y="6097041"/>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graphicFrame>
        <p:nvGraphicFramePr>
          <p:cNvPr id="4" name="Tablo 3"/>
          <p:cNvGraphicFramePr>
            <a:graphicFrameLocks noGrp="1"/>
          </p:cNvGraphicFramePr>
          <p:nvPr>
            <p:extLst>
              <p:ext uri="{D42A27DB-BD31-4B8C-83A1-F6EECF244321}">
                <p14:modId xmlns:p14="http://schemas.microsoft.com/office/powerpoint/2010/main" val="1714764074"/>
              </p:ext>
            </p:extLst>
          </p:nvPr>
        </p:nvGraphicFramePr>
        <p:xfrm>
          <a:off x="683568" y="1361661"/>
          <a:ext cx="7992888" cy="4083562"/>
        </p:xfrm>
        <a:graphic>
          <a:graphicData uri="http://schemas.openxmlformats.org/drawingml/2006/table">
            <a:tbl>
              <a:tblPr/>
              <a:tblGrid>
                <a:gridCol w="4628361">
                  <a:extLst>
                    <a:ext uri="{9D8B030D-6E8A-4147-A177-3AD203B41FA5}">
                      <a16:colId xmlns:a16="http://schemas.microsoft.com/office/drawing/2014/main" xmlns="" val="20000"/>
                    </a:ext>
                  </a:extLst>
                </a:gridCol>
                <a:gridCol w="3364527">
                  <a:extLst>
                    <a:ext uri="{9D8B030D-6E8A-4147-A177-3AD203B41FA5}">
                      <a16:colId xmlns:a16="http://schemas.microsoft.com/office/drawing/2014/main" xmlns="" val="20001"/>
                    </a:ext>
                  </a:extLst>
                </a:gridCol>
              </a:tblGrid>
              <a:tr h="291683">
                <a:tc>
                  <a:txBody>
                    <a:bodyPr/>
                    <a:lstStyle/>
                    <a:p>
                      <a:pPr marL="285750" indent="-285750" algn="l" fontAlgn="ctr">
                        <a:buFont typeface="Wingdings" panose="05000000000000000000" pitchFamily="2" charset="2"/>
                        <a:buChar char="Ø"/>
                      </a:pPr>
                      <a:r>
                        <a:rPr lang="tr-TR" sz="1400" b="1" i="0" u="none" strike="noStrike" dirty="0" err="1">
                          <a:solidFill>
                            <a:srgbClr val="000000"/>
                          </a:solidFill>
                          <a:effectLst/>
                          <a:latin typeface="Cambria" panose="02040503050406030204" pitchFamily="18" charset="0"/>
                          <a:ea typeface="Cambria" panose="02040503050406030204" pitchFamily="18" charset="0"/>
                        </a:rPr>
                        <a:t>Faculty</a:t>
                      </a:r>
                      <a:r>
                        <a:rPr lang="tr-TR" sz="1400" b="1" i="0" u="none" strike="noStrike" dirty="0">
                          <a:solidFill>
                            <a:srgbClr val="000000"/>
                          </a:solidFill>
                          <a:effectLst/>
                          <a:latin typeface="Cambria" panose="02040503050406030204" pitchFamily="18" charset="0"/>
                          <a:ea typeface="Cambria" panose="02040503050406030204" pitchFamily="18" charset="0"/>
                        </a:rPr>
                        <a:t> of </a:t>
                      </a:r>
                      <a:r>
                        <a:rPr lang="tr-TR" sz="1400" b="1" i="0" u="none" strike="noStrike" dirty="0" err="1">
                          <a:solidFill>
                            <a:srgbClr val="000000"/>
                          </a:solidFill>
                          <a:effectLst/>
                          <a:latin typeface="Cambria" panose="02040503050406030204" pitchFamily="18" charset="0"/>
                          <a:ea typeface="Cambria" panose="02040503050406030204" pitchFamily="18" charset="0"/>
                        </a:rPr>
                        <a:t>Law</a:t>
                      </a:r>
                      <a:r>
                        <a:rPr lang="tr-TR" sz="1400" b="1" i="0" u="none" strike="noStrike" dirty="0">
                          <a:solidFill>
                            <a:srgbClr val="000000"/>
                          </a:solidFill>
                          <a:effectLst/>
                          <a:latin typeface="Cambria" panose="02040503050406030204" pitchFamily="18" charset="0"/>
                          <a:ea typeface="Cambria" panose="02040503050406030204" pitchFamily="18" charset="0"/>
                        </a:rPr>
                        <a:t> </a:t>
                      </a:r>
                    </a:p>
                  </a:txBody>
                  <a:tcPr marL="3810" marR="3810" marT="3810" marB="0" anchor="ctr">
                    <a:lnL>
                      <a:noFill/>
                    </a:lnL>
                    <a:lnR>
                      <a:noFill/>
                    </a:lnR>
                    <a:lnT>
                      <a:noFill/>
                    </a:lnT>
                    <a:lnB>
                      <a:noFill/>
                    </a:lnB>
                  </a:tcPr>
                </a:tc>
                <a:tc>
                  <a:txBody>
                    <a:bodyPr/>
                    <a:lstStyle/>
                    <a:p>
                      <a:pPr marL="285750" indent="-285750" algn="l" fontAlgn="ctr">
                        <a:buFont typeface="Wingdings" panose="05000000000000000000" pitchFamily="2" charset="2"/>
                        <a:buChar char="Ø"/>
                      </a:pPr>
                      <a:r>
                        <a:rPr lang="tr-TR" sz="1400" b="1" i="0" u="none" strike="noStrike">
                          <a:solidFill>
                            <a:srgbClr val="000000"/>
                          </a:solidFill>
                          <a:effectLst/>
                          <a:latin typeface="Cambria" panose="02040503050406030204" pitchFamily="18" charset="0"/>
                          <a:ea typeface="Cambria" panose="02040503050406030204" pitchFamily="18" charset="0"/>
                        </a:rPr>
                        <a:t>Faculty of Engineering </a:t>
                      </a:r>
                    </a:p>
                  </a:txBody>
                  <a:tcPr marL="3810" marR="3810" marT="3810" marB="0" anchor="ctr">
                    <a:lnL>
                      <a:noFill/>
                    </a:lnL>
                    <a:lnR>
                      <a:noFill/>
                    </a:lnR>
                    <a:lnT>
                      <a:noFill/>
                    </a:lnT>
                    <a:lnB>
                      <a:noFill/>
                    </a:lnB>
                  </a:tcPr>
                </a:tc>
                <a:extLst>
                  <a:ext uri="{0D108BD9-81ED-4DB2-BD59-A6C34878D82A}">
                    <a16:rowId xmlns:a16="http://schemas.microsoft.com/office/drawing/2014/main" xmlns="" val="10000"/>
                  </a:ext>
                </a:extLst>
              </a:tr>
              <a:tr h="291683">
                <a:tc>
                  <a:txBody>
                    <a:bodyPr/>
                    <a:lstStyle/>
                    <a:p>
                      <a:pPr marL="285750" indent="-285750" algn="l" fontAlgn="ctr">
                        <a:buFont typeface="Wingdings" panose="05000000000000000000" pitchFamily="2" charset="2"/>
                        <a:buChar char="Ø"/>
                      </a:pPr>
                      <a:r>
                        <a:rPr lang="tr-TR" sz="1400" b="1" i="0" u="none" strike="noStrike">
                          <a:solidFill>
                            <a:srgbClr val="000000"/>
                          </a:solidFill>
                          <a:effectLst/>
                          <a:latin typeface="Cambria" panose="02040503050406030204" pitchFamily="18" charset="0"/>
                          <a:ea typeface="Cambria" panose="02040503050406030204" pitchFamily="18" charset="0"/>
                        </a:rPr>
                        <a:t>Faculty of Medicine</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Electrical and Electronics Engineering</a:t>
                      </a:r>
                    </a:p>
                  </a:txBody>
                  <a:tcPr marL="3810" marR="3810" marT="3810" marB="0" anchor="ctr">
                    <a:lnL>
                      <a:noFill/>
                    </a:lnL>
                    <a:lnR>
                      <a:noFill/>
                    </a:lnR>
                    <a:lnT>
                      <a:noFill/>
                    </a:lnT>
                    <a:lnB>
                      <a:noFill/>
                    </a:lnB>
                  </a:tcPr>
                </a:tc>
                <a:extLst>
                  <a:ext uri="{0D108BD9-81ED-4DB2-BD59-A6C34878D82A}">
                    <a16:rowId xmlns:a16="http://schemas.microsoft.com/office/drawing/2014/main" xmlns="" val="10001"/>
                  </a:ext>
                </a:extLst>
              </a:tr>
              <a:tr h="291683">
                <a:tc>
                  <a:txBody>
                    <a:bodyPr/>
                    <a:lstStyle/>
                    <a:p>
                      <a:pPr marL="285750" indent="-285750" algn="l" fontAlgn="ctr">
                        <a:buFont typeface="Wingdings" panose="05000000000000000000" pitchFamily="2" charset="2"/>
                        <a:buChar char="Ø"/>
                      </a:pPr>
                      <a:r>
                        <a:rPr lang="tr-TR" sz="1400" b="1" i="0" u="none" strike="noStrike">
                          <a:solidFill>
                            <a:srgbClr val="000000"/>
                          </a:solidFill>
                          <a:effectLst/>
                          <a:latin typeface="Cambria" panose="02040503050406030204" pitchFamily="18" charset="0"/>
                          <a:ea typeface="Cambria" panose="02040503050406030204" pitchFamily="18" charset="0"/>
                        </a:rPr>
                        <a:t>Faculty of Business and Administrative Sciences </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Computer Engineering</a:t>
                      </a:r>
                    </a:p>
                  </a:txBody>
                  <a:tcPr marL="3810" marR="3810" marT="3810" marB="0" anchor="ctr">
                    <a:lnL>
                      <a:noFill/>
                    </a:lnL>
                    <a:lnR>
                      <a:noFill/>
                    </a:lnR>
                    <a:lnT>
                      <a:noFill/>
                    </a:lnT>
                    <a:lnB>
                      <a:noFill/>
                    </a:lnB>
                  </a:tcPr>
                </a:tc>
                <a:extLst>
                  <a:ext uri="{0D108BD9-81ED-4DB2-BD59-A6C34878D82A}">
                    <a16:rowId xmlns:a16="http://schemas.microsoft.com/office/drawing/2014/main" xmlns="" val="10002"/>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Business Administration</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Mechatronics Engineering</a:t>
                      </a:r>
                    </a:p>
                  </a:txBody>
                  <a:tcPr marL="3810" marR="3810" marT="3810" marB="0" anchor="ctr">
                    <a:lnL>
                      <a:noFill/>
                    </a:lnL>
                    <a:lnR>
                      <a:noFill/>
                    </a:lnR>
                    <a:lnT>
                      <a:noFill/>
                    </a:lnT>
                    <a:lnB>
                      <a:noFill/>
                    </a:lnB>
                  </a:tcPr>
                </a:tc>
                <a:extLst>
                  <a:ext uri="{0D108BD9-81ED-4DB2-BD59-A6C34878D82A}">
                    <a16:rowId xmlns:a16="http://schemas.microsoft.com/office/drawing/2014/main" xmlns="" val="10003"/>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International Trade and Logistic</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Mechanical Engineering</a:t>
                      </a:r>
                    </a:p>
                  </a:txBody>
                  <a:tcPr marL="3810" marR="3810" marT="3810" marB="0" anchor="ctr">
                    <a:lnL>
                      <a:noFill/>
                    </a:lnL>
                    <a:lnR>
                      <a:noFill/>
                    </a:lnR>
                    <a:lnT>
                      <a:noFill/>
                    </a:lnT>
                    <a:lnB>
                      <a:noFill/>
                    </a:lnB>
                  </a:tcPr>
                </a:tc>
                <a:extLst>
                  <a:ext uri="{0D108BD9-81ED-4DB2-BD59-A6C34878D82A}">
                    <a16:rowId xmlns:a16="http://schemas.microsoft.com/office/drawing/2014/main" xmlns="" val="10004"/>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Insurance and Social Security</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Civil Engineering</a:t>
                      </a:r>
                    </a:p>
                  </a:txBody>
                  <a:tcPr marL="3810" marR="3810" marT="3810" marB="0" anchor="ctr">
                    <a:lnL>
                      <a:noFill/>
                    </a:lnL>
                    <a:lnR>
                      <a:noFill/>
                    </a:lnR>
                    <a:lnT>
                      <a:noFill/>
                    </a:lnT>
                    <a:lnB>
                      <a:noFill/>
                    </a:lnB>
                  </a:tcPr>
                </a:tc>
                <a:extLst>
                  <a:ext uri="{0D108BD9-81ED-4DB2-BD59-A6C34878D82A}">
                    <a16:rowId xmlns:a16="http://schemas.microsoft.com/office/drawing/2014/main" xmlns="" val="10005"/>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Energy Management</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Metallurgical and Materials Engineering</a:t>
                      </a:r>
                    </a:p>
                  </a:txBody>
                  <a:tcPr marL="3810" marR="3810" marT="3810" marB="0" anchor="ctr">
                    <a:lnL>
                      <a:noFill/>
                    </a:lnL>
                    <a:lnR>
                      <a:noFill/>
                    </a:lnR>
                    <a:lnT>
                      <a:noFill/>
                    </a:lnT>
                    <a:lnB>
                      <a:noFill/>
                    </a:lnB>
                  </a:tcPr>
                </a:tc>
                <a:extLst>
                  <a:ext uri="{0D108BD9-81ED-4DB2-BD59-A6C34878D82A}">
                    <a16:rowId xmlns:a16="http://schemas.microsoft.com/office/drawing/2014/main" xmlns="" val="10006"/>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Islamic Economics and Finance</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Industrial Engineering</a:t>
                      </a:r>
                    </a:p>
                  </a:txBody>
                  <a:tcPr marL="3810" marR="3810" marT="3810" marB="0" anchor="ctr">
                    <a:lnL>
                      <a:noFill/>
                    </a:lnL>
                    <a:lnR>
                      <a:noFill/>
                    </a:lnR>
                    <a:lnT>
                      <a:noFill/>
                    </a:lnT>
                    <a:lnB>
                      <a:noFill/>
                    </a:lnB>
                  </a:tcPr>
                </a:tc>
                <a:extLst>
                  <a:ext uri="{0D108BD9-81ED-4DB2-BD59-A6C34878D82A}">
                    <a16:rowId xmlns:a16="http://schemas.microsoft.com/office/drawing/2014/main" xmlns="" val="10007"/>
                  </a:ext>
                </a:extLst>
              </a:tr>
              <a:tr h="291683">
                <a:tc>
                  <a:txBody>
                    <a:bodyPr/>
                    <a:lstStyle/>
                    <a:p>
                      <a:pPr marL="285750" indent="-285750" algn="l" fontAlgn="ctr">
                        <a:buFont typeface="Wingdings" panose="05000000000000000000" pitchFamily="2" charset="2"/>
                        <a:buChar char="Ø"/>
                      </a:pPr>
                      <a:r>
                        <a:rPr lang="tr-TR" sz="1400" b="1" i="0" u="none" strike="noStrike">
                          <a:solidFill>
                            <a:srgbClr val="000000"/>
                          </a:solidFill>
                          <a:effectLst/>
                          <a:latin typeface="Cambria" panose="02040503050406030204" pitchFamily="18" charset="0"/>
                          <a:ea typeface="Cambria" panose="02040503050406030204" pitchFamily="18" charset="0"/>
                        </a:rPr>
                        <a:t>Faculty of Social and Human Sciences </a:t>
                      </a:r>
                    </a:p>
                  </a:txBody>
                  <a:tcPr marL="3810" marR="3810" marT="3810" marB="0" anchor="ctr">
                    <a:lnL>
                      <a:noFill/>
                    </a:lnL>
                    <a:lnR>
                      <a:noFill/>
                    </a:lnR>
                    <a:lnT>
                      <a:noFill/>
                    </a:lnT>
                    <a:lnB>
                      <a:noFill/>
                    </a:lnB>
                  </a:tcPr>
                </a:tc>
                <a:tc>
                  <a:txBody>
                    <a:bodyPr/>
                    <a:lstStyle/>
                    <a:p>
                      <a:pPr marL="285750" indent="-285750" algn="l" fontAlgn="ctr">
                        <a:buFont typeface="Wingdings" panose="05000000000000000000" pitchFamily="2" charset="2"/>
                        <a:buChar char="Ø"/>
                      </a:pPr>
                      <a:r>
                        <a:rPr lang="tr-TR" sz="1400" b="1" i="0" u="none" strike="noStrike">
                          <a:solidFill>
                            <a:srgbClr val="000000"/>
                          </a:solidFill>
                          <a:effectLst/>
                          <a:latin typeface="Cambria" panose="02040503050406030204" pitchFamily="18" charset="0"/>
                          <a:ea typeface="Cambria" panose="02040503050406030204" pitchFamily="18" charset="0"/>
                        </a:rPr>
                        <a:t>Faculty of Fine Arts and Design </a:t>
                      </a:r>
                    </a:p>
                  </a:txBody>
                  <a:tcPr marL="3810" marR="3810" marT="3810" marB="0" anchor="ctr">
                    <a:lnL>
                      <a:noFill/>
                    </a:lnL>
                    <a:lnR>
                      <a:noFill/>
                    </a:lnR>
                    <a:lnT>
                      <a:noFill/>
                    </a:lnT>
                    <a:lnB>
                      <a:noFill/>
                    </a:lnB>
                  </a:tcPr>
                </a:tc>
                <a:extLst>
                  <a:ext uri="{0D108BD9-81ED-4DB2-BD59-A6C34878D82A}">
                    <a16:rowId xmlns:a16="http://schemas.microsoft.com/office/drawing/2014/main" xmlns="" val="10008"/>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Social Service</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Interior Design</a:t>
                      </a:r>
                    </a:p>
                  </a:txBody>
                  <a:tcPr marL="3810" marR="3810" marT="3810" marB="0" anchor="ctr">
                    <a:lnL>
                      <a:noFill/>
                    </a:lnL>
                    <a:lnR>
                      <a:noFill/>
                    </a:lnR>
                    <a:lnT>
                      <a:noFill/>
                    </a:lnT>
                    <a:lnB>
                      <a:noFill/>
                    </a:lnB>
                  </a:tcPr>
                </a:tc>
                <a:extLst>
                  <a:ext uri="{0D108BD9-81ED-4DB2-BD59-A6C34878D82A}">
                    <a16:rowId xmlns:a16="http://schemas.microsoft.com/office/drawing/2014/main" xmlns="" val="10009"/>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Psychology</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Architecture</a:t>
                      </a:r>
                    </a:p>
                  </a:txBody>
                  <a:tcPr marL="3810" marR="3810" marT="3810" marB="0" anchor="ctr">
                    <a:lnL>
                      <a:noFill/>
                    </a:lnL>
                    <a:lnR>
                      <a:noFill/>
                    </a:lnR>
                    <a:lnT>
                      <a:noFill/>
                    </a:lnT>
                    <a:lnB>
                      <a:noFill/>
                    </a:lnB>
                  </a:tcPr>
                </a:tc>
                <a:extLst>
                  <a:ext uri="{0D108BD9-81ED-4DB2-BD59-A6C34878D82A}">
                    <a16:rowId xmlns:a16="http://schemas.microsoft.com/office/drawing/2014/main" xmlns="" val="10010"/>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Sociology</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Graphic Design</a:t>
                      </a:r>
                    </a:p>
                  </a:txBody>
                  <a:tcPr marL="3810" marR="3810" marT="3810" marB="0" anchor="ctr">
                    <a:lnL>
                      <a:noFill/>
                    </a:lnL>
                    <a:lnR>
                      <a:noFill/>
                    </a:lnR>
                    <a:lnT>
                      <a:noFill/>
                    </a:lnT>
                    <a:lnB>
                      <a:noFill/>
                    </a:lnB>
                  </a:tcPr>
                </a:tc>
                <a:extLst>
                  <a:ext uri="{0D108BD9-81ED-4DB2-BD59-A6C34878D82A}">
                    <a16:rowId xmlns:a16="http://schemas.microsoft.com/office/drawing/2014/main" xmlns="" val="10011"/>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History</a:t>
                      </a:r>
                    </a:p>
                  </a:txBody>
                  <a:tcPr marL="3810" marR="3810" marT="3810" marB="0" anchor="ctr">
                    <a:lnL>
                      <a:noFill/>
                    </a:lnL>
                    <a:lnR>
                      <a:noFill/>
                    </a:lnR>
                    <a:lnT>
                      <a:noFill/>
                    </a:lnT>
                    <a:lnB>
                      <a:noFill/>
                    </a:lnB>
                  </a:tcPr>
                </a:tc>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Traditional Turkish Arts</a:t>
                      </a:r>
                    </a:p>
                  </a:txBody>
                  <a:tcPr marL="3810" marR="3810" marT="3810" marB="0" anchor="ctr">
                    <a:lnL>
                      <a:noFill/>
                    </a:lnL>
                    <a:lnR>
                      <a:noFill/>
                    </a:lnR>
                    <a:lnT>
                      <a:noFill/>
                    </a:lnT>
                    <a:lnB>
                      <a:noFill/>
                    </a:lnB>
                  </a:tcPr>
                </a:tc>
                <a:extLst>
                  <a:ext uri="{0D108BD9-81ED-4DB2-BD59-A6C34878D82A}">
                    <a16:rowId xmlns:a16="http://schemas.microsoft.com/office/drawing/2014/main" xmlns="" val="10012"/>
                  </a:ext>
                </a:extLst>
              </a:tr>
              <a:tr h="291683">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Communication Design and Management</a:t>
                      </a:r>
                    </a:p>
                  </a:txBody>
                  <a:tcPr marL="3810" marR="3810" marT="3810" marB="0" anchor="ctr">
                    <a:lnL>
                      <a:noFill/>
                    </a:lnL>
                    <a:lnR>
                      <a:noFill/>
                    </a:lnR>
                    <a:lnT>
                      <a:noFill/>
                    </a:lnT>
                    <a:lnB>
                      <a:noFill/>
                    </a:lnB>
                  </a:tcPr>
                </a:tc>
                <a:tc>
                  <a:txBody>
                    <a:bodyPr/>
                    <a:lstStyle/>
                    <a:p>
                      <a:pPr algn="l" fontAlgn="b"/>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b">
                    <a:lnL>
                      <a:noFill/>
                    </a:lnL>
                    <a:lnR>
                      <a:noFill/>
                    </a:lnR>
                    <a:lnT>
                      <a:noFill/>
                    </a:lnT>
                    <a:lnB>
                      <a:noFill/>
                    </a:lnB>
                  </a:tcPr>
                </a:tc>
                <a:extLst>
                  <a:ext uri="{0D108BD9-81ED-4DB2-BD59-A6C34878D82A}">
                    <a16:rowId xmlns:a16="http://schemas.microsoft.com/office/drawing/2014/main" xmlns="" val="10013"/>
                  </a:ext>
                </a:extLst>
              </a:tr>
            </a:tbl>
          </a:graphicData>
        </a:graphic>
      </p:graphicFrame>
      <p:pic>
        <p:nvPicPr>
          <p:cNvPr id="19" name="Picture 2" descr="C:\Users\FATMA GÜLCAN SEVEN\Desktop\KTO Karatay SST\Logo\İngilizce Logo-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7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84075"/>
            <a:ext cx="9144000" cy="4248473"/>
          </a:xfrm>
        </p:spPr>
        <p:txBody>
          <a:bodyPr>
            <a:normAutofit fontScale="90000"/>
          </a:bodyPr>
          <a:lstStyle/>
          <a:p>
            <a:pPr algn="l"/>
            <a:r>
              <a:rPr lang="tr-TR" sz="2800" b="1" dirty="0">
                <a:latin typeface="Cambria" pitchFamily="18" charset="0"/>
              </a:rPr>
              <a:t/>
            </a:r>
            <a:br>
              <a:rPr lang="tr-TR" sz="2800" b="1" dirty="0">
                <a:latin typeface="Cambria" pitchFamily="18" charset="0"/>
              </a:rPr>
            </a:br>
            <a:r>
              <a:rPr lang="tr-TR" sz="2800" b="1" dirty="0">
                <a:latin typeface="Cambria" pitchFamily="18" charset="0"/>
              </a:rPr>
              <a:t>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a:latin typeface="Cambria" pitchFamily="18" charset="0"/>
              </a:rPr>
              <a:t/>
            </a:r>
            <a:br>
              <a:rPr lang="tr-TR" sz="280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1700" dirty="0">
                <a:latin typeface="Tahoma" pitchFamily="34" charset="0"/>
                <a:ea typeface="Tahoma" pitchFamily="34" charset="0"/>
                <a:cs typeface="Tahoma" pitchFamily="34" charset="0"/>
              </a:rPr>
              <a:t/>
            </a:r>
            <a:br>
              <a:rPr lang="tr-TR" sz="1700" dirty="0">
                <a:latin typeface="Tahoma" pitchFamily="34" charset="0"/>
                <a:ea typeface="Tahoma" pitchFamily="34" charset="0"/>
                <a:cs typeface="Tahoma" pitchFamily="34" charset="0"/>
              </a:rPr>
            </a:br>
            <a:r>
              <a:rPr lang="tr-TR" dirty="0">
                <a:solidFill>
                  <a:srgbClr val="002060"/>
                </a:solidFill>
                <a:latin typeface="Cambria" pitchFamily="18" charset="0"/>
              </a:rPr>
              <a:t/>
            </a:r>
            <a:br>
              <a:rPr lang="tr-TR" dirty="0">
                <a:solidFill>
                  <a:srgbClr val="002060"/>
                </a:solidFill>
                <a:latin typeface="Cambria" pitchFamily="18" charset="0"/>
              </a:rPr>
            </a:br>
            <a:r>
              <a:rPr lang="tr-TR" dirty="0">
                <a:latin typeface="Cambria" pitchFamily="18" charset="0"/>
              </a:rPr>
              <a:t/>
            </a:r>
            <a:br>
              <a:rPr lang="tr-TR" dirty="0">
                <a:latin typeface="Cambria" pitchFamily="18" charset="0"/>
              </a:rPr>
            </a:br>
            <a:endParaRPr lang="tr-TR" dirty="0">
              <a:latin typeface="Cambria" pitchFamily="18" charset="0"/>
            </a:endParaRPr>
          </a:p>
        </p:txBody>
      </p:sp>
      <p:sp>
        <p:nvSpPr>
          <p:cNvPr id="5" name="Dikdörtgen 4"/>
          <p:cNvSpPr/>
          <p:nvPr/>
        </p:nvSpPr>
        <p:spPr>
          <a:xfrm>
            <a:off x="2231232" y="326664"/>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Cambria" panose="02040503050406030204" pitchFamily="18" charset="0"/>
                <a:ea typeface="Tahoma" pitchFamily="34" charset="0"/>
                <a:cs typeface="Tahoma" pitchFamily="34" charset="0"/>
              </a:rPr>
              <a:t>FACULTIES AND DEPARTMENTS / 2</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96120"/>
            <a:ext cx="1224136" cy="822047"/>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4" name="Metin kutusu 13"/>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5" name="Metin kutusu 14"/>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16" name="Metin kutusu 15"/>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17" name="Metin kutusu 16"/>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18" name="Düz Bağlayıcı 17"/>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graphicFrame>
        <p:nvGraphicFramePr>
          <p:cNvPr id="3" name="Tablo 2"/>
          <p:cNvGraphicFramePr>
            <a:graphicFrameLocks noGrp="1"/>
          </p:cNvGraphicFramePr>
          <p:nvPr>
            <p:extLst>
              <p:ext uri="{D42A27DB-BD31-4B8C-83A1-F6EECF244321}">
                <p14:modId xmlns:p14="http://schemas.microsoft.com/office/powerpoint/2010/main" val="3867149992"/>
              </p:ext>
            </p:extLst>
          </p:nvPr>
        </p:nvGraphicFramePr>
        <p:xfrm>
          <a:off x="683568" y="1413928"/>
          <a:ext cx="7920880" cy="3605046"/>
        </p:xfrm>
        <a:graphic>
          <a:graphicData uri="http://schemas.openxmlformats.org/drawingml/2006/table">
            <a:tbl>
              <a:tblPr/>
              <a:tblGrid>
                <a:gridCol w="3890629">
                  <a:extLst>
                    <a:ext uri="{9D8B030D-6E8A-4147-A177-3AD203B41FA5}">
                      <a16:colId xmlns:a16="http://schemas.microsoft.com/office/drawing/2014/main" xmlns="" val="20000"/>
                    </a:ext>
                  </a:extLst>
                </a:gridCol>
                <a:gridCol w="4030251">
                  <a:extLst>
                    <a:ext uri="{9D8B030D-6E8A-4147-A177-3AD203B41FA5}">
                      <a16:colId xmlns:a16="http://schemas.microsoft.com/office/drawing/2014/main" xmlns="" val="20001"/>
                    </a:ext>
                  </a:extLst>
                </a:gridCol>
              </a:tblGrid>
              <a:tr h="352724">
                <a:tc>
                  <a:txBody>
                    <a:bodyPr/>
                    <a:lstStyle/>
                    <a:p>
                      <a:pPr marL="285750" indent="-285750" algn="l" fontAlgn="ctr">
                        <a:buFont typeface="Wingdings" panose="05000000000000000000" pitchFamily="2" charset="2"/>
                        <a:buChar char="Ø"/>
                      </a:pPr>
                      <a:r>
                        <a:rPr lang="tr-TR" sz="1400" b="1" i="0" u="none" strike="noStrike" dirty="0">
                          <a:solidFill>
                            <a:srgbClr val="000000"/>
                          </a:solidFill>
                          <a:effectLst/>
                          <a:latin typeface="Cambria" panose="02040503050406030204" pitchFamily="18" charset="0"/>
                          <a:ea typeface="Cambria" panose="02040503050406030204" pitchFamily="18" charset="0"/>
                        </a:rPr>
                        <a:t>Academy of Foreign </a:t>
                      </a:r>
                      <a:r>
                        <a:rPr lang="tr-TR" sz="1400" b="1" i="0" u="none" strike="noStrike" dirty="0" err="1">
                          <a:solidFill>
                            <a:srgbClr val="000000"/>
                          </a:solidFill>
                          <a:effectLst/>
                          <a:latin typeface="Cambria" panose="02040503050406030204" pitchFamily="18" charset="0"/>
                          <a:ea typeface="Cambria" panose="02040503050406030204" pitchFamily="18" charset="0"/>
                        </a:rPr>
                        <a:t>Languages</a:t>
                      </a:r>
                      <a:r>
                        <a:rPr lang="tr-TR" sz="1400" b="1" i="0" u="none" strike="noStrike" dirty="0">
                          <a:solidFill>
                            <a:srgbClr val="000000"/>
                          </a:solidFill>
                          <a:effectLst/>
                          <a:latin typeface="Cambria" panose="02040503050406030204" pitchFamily="18" charset="0"/>
                          <a:ea typeface="Cambria" panose="02040503050406030204" pitchFamily="18" charset="0"/>
                        </a:rPr>
                        <a:t> </a:t>
                      </a:r>
                    </a:p>
                  </a:txBody>
                  <a:tcPr marL="3810" marR="3810" marT="3810" marB="0" anchor="ctr">
                    <a:lnL>
                      <a:noFill/>
                    </a:lnL>
                    <a:lnR>
                      <a:noFill/>
                    </a:lnR>
                    <a:lnT>
                      <a:noFill/>
                    </a:lnT>
                    <a:lnB>
                      <a:noFill/>
                    </a:lnB>
                  </a:tcPr>
                </a:tc>
                <a:tc>
                  <a:txBody>
                    <a:bodyPr/>
                    <a:lstStyle/>
                    <a:p>
                      <a:pPr marL="285750" indent="-285750" algn="l" fontAlgn="ctr">
                        <a:buFont typeface="Wingdings" panose="05000000000000000000" pitchFamily="2" charset="2"/>
                        <a:buChar char="Ø"/>
                      </a:pPr>
                      <a:r>
                        <a:rPr lang="en-US" sz="1400" b="1" i="0" u="none" strike="noStrike" dirty="0">
                          <a:solidFill>
                            <a:srgbClr val="000000"/>
                          </a:solidFill>
                          <a:effectLst/>
                          <a:latin typeface="Cambria" panose="02040503050406030204" pitchFamily="18" charset="0"/>
                          <a:ea typeface="Cambria" panose="02040503050406030204" pitchFamily="18" charset="0"/>
                        </a:rPr>
                        <a:t>Vocational School of Healthcare Services </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extLst>
                  <a:ext uri="{0D108BD9-81ED-4DB2-BD59-A6C34878D82A}">
                    <a16:rowId xmlns:a16="http://schemas.microsoft.com/office/drawing/2014/main" xmlns="" val="10000"/>
                  </a:ext>
                </a:extLst>
              </a:tr>
              <a:tr h="352724">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Translation and Interpreting (Arabic-Turkish)</a:t>
                      </a:r>
                    </a:p>
                  </a:txBody>
                  <a:tcPr marL="3810" marR="3810" marT="3810" marB="0" anchor="ctr">
                    <a:lnL>
                      <a:noFill/>
                    </a:lnL>
                    <a:lnR>
                      <a:noFill/>
                    </a:lnR>
                    <a:lnT>
                      <a:noFill/>
                    </a:lnT>
                    <a:lnB>
                      <a:noFill/>
                    </a:lnB>
                  </a:tcPr>
                </a:tc>
                <a:tc>
                  <a:txBody>
                    <a:bodyPr/>
                    <a:lstStyle/>
                    <a:p>
                      <a:pPr algn="l" fontAlgn="ctr"/>
                      <a:r>
                        <a:rPr lang="tr-TR" sz="1400" b="0" i="0" u="none" strike="noStrike" dirty="0">
                          <a:solidFill>
                            <a:srgbClr val="000000"/>
                          </a:solidFill>
                          <a:effectLst/>
                          <a:latin typeface="Cambria" panose="02040503050406030204" pitchFamily="18" charset="0"/>
                          <a:ea typeface="Cambria" panose="02040503050406030204" pitchFamily="18" charset="0"/>
                        </a:rPr>
                        <a:t>Child Development</a:t>
                      </a:r>
                    </a:p>
                  </a:txBody>
                  <a:tcPr marL="3810" marR="3810" marT="3810" marB="0" anchor="ctr">
                    <a:lnL>
                      <a:noFill/>
                    </a:lnL>
                    <a:lnR>
                      <a:noFill/>
                    </a:lnR>
                    <a:lnT>
                      <a:noFill/>
                    </a:lnT>
                    <a:lnB>
                      <a:noFill/>
                    </a:lnB>
                  </a:tcPr>
                </a:tc>
                <a:extLst>
                  <a:ext uri="{0D108BD9-81ED-4DB2-BD59-A6C34878D82A}">
                    <a16:rowId xmlns:a16="http://schemas.microsoft.com/office/drawing/2014/main" xmlns="" val="10001"/>
                  </a:ext>
                </a:extLst>
              </a:tr>
              <a:tr h="352724">
                <a:tc>
                  <a:txBody>
                    <a:bodyPr/>
                    <a:lstStyle/>
                    <a:p>
                      <a:pPr algn="l" fontAlgn="ctr"/>
                      <a:r>
                        <a:rPr lang="tr-TR" sz="1400" b="0" i="0" u="none" strike="noStrike">
                          <a:solidFill>
                            <a:srgbClr val="000000"/>
                          </a:solidFill>
                          <a:effectLst/>
                          <a:latin typeface="Cambria" panose="02040503050406030204" pitchFamily="18" charset="0"/>
                          <a:ea typeface="Cambria" panose="02040503050406030204" pitchFamily="18" charset="0"/>
                        </a:rPr>
                        <a:t>Translation and Interpreting (English-Turkish)</a:t>
                      </a:r>
                    </a:p>
                  </a:txBody>
                  <a:tcPr marL="3810" marR="3810" marT="3810" marB="0" anchor="ctr">
                    <a:lnL>
                      <a:noFill/>
                    </a:lnL>
                    <a:lnR>
                      <a:noFill/>
                    </a:lnR>
                    <a:lnT>
                      <a:noFill/>
                    </a:lnT>
                    <a:lnB>
                      <a:noFill/>
                    </a:lnB>
                  </a:tcPr>
                </a:tc>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Dialysis</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extLst>
                  <a:ext uri="{0D108BD9-81ED-4DB2-BD59-A6C34878D82A}">
                    <a16:rowId xmlns:a16="http://schemas.microsoft.com/office/drawing/2014/main" xmlns="" val="10002"/>
                  </a:ext>
                </a:extLst>
              </a:tr>
              <a:tr h="352724">
                <a:tc>
                  <a:txBody>
                    <a:bodyPr/>
                    <a:lstStyle/>
                    <a:p>
                      <a:pPr marL="285750" indent="-285750" algn="l" fontAlgn="ctr">
                        <a:buFont typeface="Wingdings" panose="05000000000000000000" pitchFamily="2" charset="2"/>
                        <a:buChar char="Ø"/>
                      </a:pPr>
                      <a:r>
                        <a:rPr lang="tr-TR" sz="1400" b="1" i="0" u="none" strike="noStrike" dirty="0">
                          <a:solidFill>
                            <a:srgbClr val="000000"/>
                          </a:solidFill>
                          <a:effectLst/>
                          <a:latin typeface="Cambria" panose="02040503050406030204" pitchFamily="18" charset="0"/>
                          <a:ea typeface="Cambria" panose="02040503050406030204" pitchFamily="18" charset="0"/>
                        </a:rPr>
                        <a:t>Sağlık Bilimleri Yüksekokulu</a:t>
                      </a:r>
                    </a:p>
                  </a:txBody>
                  <a:tcPr marL="3810" marR="3810" marT="3810" marB="0" anchor="ctr">
                    <a:lnL>
                      <a:noFill/>
                    </a:lnL>
                    <a:lnR>
                      <a:noFill/>
                    </a:lnR>
                    <a:lnT>
                      <a:noFill/>
                    </a:lnT>
                    <a:lnB>
                      <a:noFill/>
                    </a:lnB>
                  </a:tcPr>
                </a:tc>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Physical</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Therapy</a:t>
                      </a:r>
                      <a:r>
                        <a:rPr lang="tr-TR" sz="1400" b="0" i="0" u="none" strike="noStrike" dirty="0">
                          <a:solidFill>
                            <a:srgbClr val="000000"/>
                          </a:solidFill>
                          <a:effectLst/>
                          <a:latin typeface="Cambria" panose="02040503050406030204" pitchFamily="18" charset="0"/>
                          <a:ea typeface="Cambria" panose="02040503050406030204" pitchFamily="18" charset="0"/>
                        </a:rPr>
                        <a:t> </a:t>
                      </a:r>
                    </a:p>
                  </a:txBody>
                  <a:tcPr marL="3810" marR="3810" marT="3810" marB="0" anchor="ctr">
                    <a:lnL>
                      <a:noFill/>
                    </a:lnL>
                    <a:lnR>
                      <a:noFill/>
                    </a:lnR>
                    <a:lnT>
                      <a:noFill/>
                    </a:lnT>
                    <a:lnB>
                      <a:noFill/>
                    </a:lnB>
                  </a:tcPr>
                </a:tc>
                <a:extLst>
                  <a:ext uri="{0D108BD9-81ED-4DB2-BD59-A6C34878D82A}">
                    <a16:rowId xmlns:a16="http://schemas.microsoft.com/office/drawing/2014/main" xmlns="" val="10003"/>
                  </a:ext>
                </a:extLst>
              </a:tr>
              <a:tr h="352724">
                <a:tc>
                  <a:txBody>
                    <a:bodyPr/>
                    <a:lstStyle/>
                    <a:p>
                      <a:pPr algn="l" fontAlgn="ctr"/>
                      <a:r>
                        <a:rPr lang="tr-TR" sz="1400" b="0" i="0" u="none" strike="noStrike" dirty="0">
                          <a:solidFill>
                            <a:srgbClr val="000000"/>
                          </a:solidFill>
                          <a:effectLst/>
                          <a:latin typeface="Cambria" panose="02040503050406030204" pitchFamily="18" charset="0"/>
                          <a:ea typeface="Cambria" panose="02040503050406030204" pitchFamily="18" charset="0"/>
                        </a:rPr>
                        <a:t>Child Development</a:t>
                      </a:r>
                    </a:p>
                  </a:txBody>
                  <a:tcPr marL="3810" marR="3810" marT="3810" marB="0" anchor="ctr">
                    <a:lnL>
                      <a:noFill/>
                    </a:lnL>
                    <a:lnR>
                      <a:noFill/>
                    </a:lnR>
                    <a:lnT>
                      <a:noFill/>
                    </a:lnT>
                    <a:lnB>
                      <a:noFill/>
                    </a:lnB>
                  </a:tcPr>
                </a:tc>
                <a:tc>
                  <a:txBody>
                    <a:bodyPr/>
                    <a:lstStyle/>
                    <a:p>
                      <a:pPr algn="l" fontAlgn="ctr"/>
                      <a:r>
                        <a:rPr lang="tr-TR" sz="1400" b="0" i="0" u="none" strike="noStrike" dirty="0">
                          <a:solidFill>
                            <a:srgbClr val="000000"/>
                          </a:solidFill>
                          <a:effectLst/>
                          <a:latin typeface="Cambria" panose="02040503050406030204" pitchFamily="18" charset="0"/>
                          <a:ea typeface="Cambria" panose="02040503050406030204" pitchFamily="18" charset="0"/>
                        </a:rPr>
                        <a:t>First </a:t>
                      </a:r>
                      <a:r>
                        <a:rPr lang="tr-TR" sz="1400" b="0" i="0" u="none" strike="noStrike" dirty="0" err="1">
                          <a:solidFill>
                            <a:srgbClr val="000000"/>
                          </a:solidFill>
                          <a:effectLst/>
                          <a:latin typeface="Cambria" panose="02040503050406030204" pitchFamily="18" charset="0"/>
                          <a:ea typeface="Cambria" panose="02040503050406030204" pitchFamily="18" charset="0"/>
                        </a:rPr>
                        <a:t>and</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Immediate</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Aid</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extLst>
                  <a:ext uri="{0D108BD9-81ED-4DB2-BD59-A6C34878D82A}">
                    <a16:rowId xmlns:a16="http://schemas.microsoft.com/office/drawing/2014/main" xmlns="" val="10004"/>
                  </a:ext>
                </a:extLst>
              </a:tr>
              <a:tr h="352724">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Nursing</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Anaesthesia</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extLst>
                  <a:ext uri="{0D108BD9-81ED-4DB2-BD59-A6C34878D82A}">
                    <a16:rowId xmlns:a16="http://schemas.microsoft.com/office/drawing/2014/main" xmlns="" val="10005"/>
                  </a:ext>
                </a:extLst>
              </a:tr>
              <a:tr h="352724">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Audiology</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Medical</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Imaging</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Techniques</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extLst>
                  <a:ext uri="{0D108BD9-81ED-4DB2-BD59-A6C34878D82A}">
                    <a16:rowId xmlns:a16="http://schemas.microsoft.com/office/drawing/2014/main" xmlns="" val="10006"/>
                  </a:ext>
                </a:extLst>
              </a:tr>
              <a:tr h="352724">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Nutrition</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and</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Dietetics</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tc>
                  <a:txBody>
                    <a:bodyPr/>
                    <a:lstStyle/>
                    <a:p>
                      <a:pPr marL="285750" indent="-285750" algn="l" fontAlgn="ctr">
                        <a:buFont typeface="Wingdings" panose="05000000000000000000" pitchFamily="2" charset="2"/>
                        <a:buChar char="Ø"/>
                      </a:pPr>
                      <a:r>
                        <a:rPr lang="tr-TR" sz="1400" b="1" i="0" u="none" strike="noStrike" dirty="0" err="1">
                          <a:solidFill>
                            <a:srgbClr val="000000"/>
                          </a:solidFill>
                          <a:effectLst/>
                          <a:latin typeface="Cambria" panose="02040503050406030204" pitchFamily="18" charset="0"/>
                          <a:ea typeface="Cambria" panose="02040503050406030204" pitchFamily="18" charset="0"/>
                        </a:rPr>
                        <a:t>Vocational</a:t>
                      </a:r>
                      <a:r>
                        <a:rPr lang="tr-TR" sz="1400" b="1" i="0" u="none" strike="noStrike" dirty="0">
                          <a:solidFill>
                            <a:srgbClr val="000000"/>
                          </a:solidFill>
                          <a:effectLst/>
                          <a:latin typeface="Cambria" panose="02040503050406030204" pitchFamily="18" charset="0"/>
                          <a:ea typeface="Cambria" panose="02040503050406030204" pitchFamily="18" charset="0"/>
                        </a:rPr>
                        <a:t> School of </a:t>
                      </a:r>
                      <a:r>
                        <a:rPr lang="tr-TR" sz="1400" b="1" i="0" u="none" strike="noStrike" dirty="0" err="1">
                          <a:solidFill>
                            <a:srgbClr val="000000"/>
                          </a:solidFill>
                          <a:effectLst/>
                          <a:latin typeface="Cambria" panose="02040503050406030204" pitchFamily="18" charset="0"/>
                          <a:ea typeface="Cambria" panose="02040503050406030204" pitchFamily="18" charset="0"/>
                        </a:rPr>
                        <a:t>Justice</a:t>
                      </a:r>
                      <a:endParaRPr lang="tr-TR" sz="1400" b="1"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extLst>
                  <a:ext uri="{0D108BD9-81ED-4DB2-BD59-A6C34878D82A}">
                    <a16:rowId xmlns:a16="http://schemas.microsoft.com/office/drawing/2014/main" xmlns="" val="10007"/>
                  </a:ext>
                </a:extLst>
              </a:tr>
              <a:tr h="352724">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Midwifery</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Justice</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extLst>
                  <a:ext uri="{0D108BD9-81ED-4DB2-BD59-A6C34878D82A}">
                    <a16:rowId xmlns:a16="http://schemas.microsoft.com/office/drawing/2014/main" xmlns="" val="10008"/>
                  </a:ext>
                </a:extLst>
              </a:tr>
              <a:tr h="352724">
                <a:tc>
                  <a:txBody>
                    <a:bodyPr/>
                    <a:lstStyle/>
                    <a:p>
                      <a:pPr algn="l" fontAlgn="ctr"/>
                      <a:r>
                        <a:rPr lang="tr-TR" sz="1400" b="0" i="0" u="none" strike="noStrike" dirty="0" err="1">
                          <a:solidFill>
                            <a:srgbClr val="000000"/>
                          </a:solidFill>
                          <a:effectLst/>
                          <a:latin typeface="Cambria" panose="02040503050406030204" pitchFamily="18" charset="0"/>
                          <a:ea typeface="Cambria" panose="02040503050406030204" pitchFamily="18" charset="0"/>
                        </a:rPr>
                        <a:t>Physical</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Therapy</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and</a:t>
                      </a:r>
                      <a:r>
                        <a:rPr lang="tr-TR" sz="1400" b="0" i="0" u="none" strike="noStrike" dirty="0">
                          <a:solidFill>
                            <a:srgbClr val="000000"/>
                          </a:solidFill>
                          <a:effectLst/>
                          <a:latin typeface="Cambria" panose="02040503050406030204" pitchFamily="18" charset="0"/>
                          <a:ea typeface="Cambria" panose="02040503050406030204" pitchFamily="18" charset="0"/>
                        </a:rPr>
                        <a:t> </a:t>
                      </a:r>
                      <a:r>
                        <a:rPr lang="tr-TR" sz="1400" b="0" i="0" u="none" strike="noStrike" dirty="0" err="1">
                          <a:solidFill>
                            <a:srgbClr val="000000"/>
                          </a:solidFill>
                          <a:effectLst/>
                          <a:latin typeface="Cambria" panose="02040503050406030204" pitchFamily="18" charset="0"/>
                          <a:ea typeface="Cambria" panose="02040503050406030204" pitchFamily="18" charset="0"/>
                        </a:rPr>
                        <a:t>Rehabilitation</a:t>
                      </a:r>
                      <a:endParaRPr lang="tr-TR" sz="14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ctr">
                    <a:lnL>
                      <a:noFill/>
                    </a:lnL>
                    <a:lnR>
                      <a:noFill/>
                    </a:lnR>
                    <a:lnT>
                      <a:noFill/>
                    </a:lnT>
                    <a:lnB>
                      <a:noFill/>
                    </a:lnB>
                  </a:tcPr>
                </a:tc>
                <a:tc>
                  <a:txBody>
                    <a:bodyPr/>
                    <a:lstStyle/>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tr-TR" sz="1400" b="1" i="0" u="none" strike="noStrike" dirty="0">
                          <a:solidFill>
                            <a:srgbClr val="000000"/>
                          </a:solidFill>
                          <a:effectLst/>
                          <a:latin typeface="Cambria" panose="02040503050406030204" pitchFamily="18" charset="0"/>
                          <a:ea typeface="Cambria" panose="02040503050406030204" pitchFamily="18" charset="0"/>
                        </a:rPr>
                        <a:t>Academy of </a:t>
                      </a:r>
                      <a:r>
                        <a:rPr lang="tr-TR" sz="1400" b="1" i="0" u="none" strike="noStrike" dirty="0" err="1">
                          <a:solidFill>
                            <a:srgbClr val="000000"/>
                          </a:solidFill>
                          <a:effectLst/>
                          <a:latin typeface="Cambria" panose="02040503050406030204" pitchFamily="18" charset="0"/>
                          <a:ea typeface="Cambria" panose="02040503050406030204" pitchFamily="18" charset="0"/>
                        </a:rPr>
                        <a:t>Applied</a:t>
                      </a:r>
                      <a:r>
                        <a:rPr lang="tr-TR" sz="1400" b="1" i="0" u="none" strike="noStrike" dirty="0">
                          <a:solidFill>
                            <a:srgbClr val="000000"/>
                          </a:solidFill>
                          <a:effectLst/>
                          <a:latin typeface="Cambria" panose="02040503050406030204" pitchFamily="18" charset="0"/>
                          <a:ea typeface="Cambria" panose="02040503050406030204" pitchFamily="18" charset="0"/>
                        </a:rPr>
                        <a:t> </a:t>
                      </a:r>
                      <a:r>
                        <a:rPr lang="tr-TR" sz="1400" b="1" i="0" u="none" strike="noStrike" dirty="0" err="1">
                          <a:solidFill>
                            <a:srgbClr val="000000"/>
                          </a:solidFill>
                          <a:effectLst/>
                          <a:latin typeface="Cambria" panose="02040503050406030204" pitchFamily="18" charset="0"/>
                          <a:ea typeface="Cambria" panose="02040503050406030204" pitchFamily="18" charset="0"/>
                        </a:rPr>
                        <a:t>Sciences</a:t>
                      </a:r>
                      <a:endParaRPr lang="tr-TR" sz="1400" b="1" i="0" u="none" strike="noStrike" dirty="0">
                        <a:solidFill>
                          <a:srgbClr val="000000"/>
                        </a:solidFill>
                        <a:effectLst/>
                        <a:latin typeface="Cambria" panose="02040503050406030204" pitchFamily="18" charset="0"/>
                        <a:ea typeface="Cambria" panose="02040503050406030204" pitchFamily="18" charset="0"/>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tr-TR" sz="1400" b="0" i="0" u="none" strike="noStrike" dirty="0">
                          <a:solidFill>
                            <a:srgbClr val="000000"/>
                          </a:solidFill>
                          <a:effectLst/>
                          <a:latin typeface="Cambria" panose="02040503050406030204" pitchFamily="18" charset="0"/>
                          <a:ea typeface="Cambria" panose="02040503050406030204" pitchFamily="18" charset="0"/>
                        </a:rPr>
                        <a:t>Pilot Training</a:t>
                      </a:r>
                    </a:p>
                  </a:txBody>
                  <a:tcPr marL="3810" marR="3810" marT="3810" marB="0" anchor="ctr">
                    <a:lnL>
                      <a:noFill/>
                    </a:lnL>
                    <a:lnR>
                      <a:noFill/>
                    </a:lnR>
                    <a:lnT>
                      <a:noFill/>
                    </a:lnT>
                    <a:lnB>
                      <a:noFill/>
                    </a:lnB>
                  </a:tcPr>
                </a:tc>
                <a:extLst>
                  <a:ext uri="{0D108BD9-81ED-4DB2-BD59-A6C34878D82A}">
                    <a16:rowId xmlns:a16="http://schemas.microsoft.com/office/drawing/2014/main" xmlns="" val="10009"/>
                  </a:ext>
                </a:extLst>
              </a:tr>
            </a:tbl>
          </a:graphicData>
        </a:graphic>
      </p:graphicFrame>
      <p:pic>
        <p:nvPicPr>
          <p:cNvPr id="19" name="Picture 2" descr="C:\Users\FATMA GÜLCAN SEVEN\Desktop\KTO Karatay SST\Logo\İngilizce 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6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7"/>
            <a:ext cx="7772400" cy="4824537"/>
          </a:xfrm>
        </p:spPr>
        <p:txBody>
          <a:bodyPr>
            <a:normAutofit fontScale="90000"/>
          </a:bodyPr>
          <a:lstStyle/>
          <a:p>
            <a:pPr algn="l"/>
            <a:r>
              <a:rPr lang="tr-TR" sz="2800" b="1" dirty="0">
                <a:latin typeface="Cambria" pitchFamily="18" charset="0"/>
              </a:rPr>
              <a:t/>
            </a:r>
            <a:br>
              <a:rPr lang="tr-TR" sz="2800" b="1" dirty="0">
                <a:latin typeface="Cambria" pitchFamily="18" charset="0"/>
              </a:rPr>
            </a:br>
            <a:r>
              <a:rPr lang="tr-TR" sz="2800" b="1" dirty="0">
                <a:latin typeface="Cambria" pitchFamily="18" charset="0"/>
              </a:rPr>
              <a:t>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1700" dirty="0">
                <a:latin typeface="Tahoma" pitchFamily="34" charset="0"/>
                <a:ea typeface="Tahoma" pitchFamily="34" charset="0"/>
                <a:cs typeface="Tahoma" pitchFamily="34" charset="0"/>
              </a:rPr>
              <a:t/>
            </a:r>
            <a:br>
              <a:rPr lang="tr-TR" sz="1700" dirty="0">
                <a:latin typeface="Tahoma" pitchFamily="34" charset="0"/>
                <a:ea typeface="Tahoma" pitchFamily="34" charset="0"/>
                <a:cs typeface="Tahoma" pitchFamily="34" charset="0"/>
              </a:rPr>
            </a:br>
            <a:r>
              <a:rPr lang="tr-TR" dirty="0">
                <a:solidFill>
                  <a:srgbClr val="002060"/>
                </a:solidFill>
                <a:latin typeface="Cambria" pitchFamily="18" charset="0"/>
              </a:rPr>
              <a:t/>
            </a:r>
            <a:br>
              <a:rPr lang="tr-TR" dirty="0">
                <a:solidFill>
                  <a:srgbClr val="002060"/>
                </a:solidFill>
                <a:latin typeface="Cambria" pitchFamily="18" charset="0"/>
              </a:rPr>
            </a:br>
            <a:r>
              <a:rPr lang="tr-TR" dirty="0">
                <a:latin typeface="Cambria" pitchFamily="18" charset="0"/>
              </a:rPr>
              <a:t/>
            </a:r>
            <a:br>
              <a:rPr lang="tr-TR" dirty="0">
                <a:latin typeface="Cambria" pitchFamily="18" charset="0"/>
              </a:rPr>
            </a:br>
            <a:endParaRPr lang="tr-TR" dirty="0">
              <a:latin typeface="Cambria" pitchFamily="18" charset="0"/>
            </a:endParaRPr>
          </a:p>
        </p:txBody>
      </p:sp>
      <p:sp>
        <p:nvSpPr>
          <p:cNvPr id="5" name="Dikdörtgen 4"/>
          <p:cNvSpPr/>
          <p:nvPr/>
        </p:nvSpPr>
        <p:spPr>
          <a:xfrm>
            <a:off x="2231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Cambria" panose="02040503050406030204" pitchFamily="18" charset="0"/>
                <a:ea typeface="Tahoma" pitchFamily="34" charset="0"/>
                <a:cs typeface="Tahoma" pitchFamily="34" charset="0"/>
              </a:rPr>
              <a:t>POST GRADUATE </a:t>
            </a:r>
            <a:r>
              <a:rPr lang="en-US" sz="2000" b="1">
                <a:solidFill>
                  <a:schemeClr val="bg1"/>
                </a:solidFill>
                <a:latin typeface="Cambria" panose="02040503050406030204" pitchFamily="18" charset="0"/>
                <a:ea typeface="Tahoma" pitchFamily="34" charset="0"/>
                <a:cs typeface="Tahoma" pitchFamily="34" charset="0"/>
              </a:rPr>
              <a:t>AND DOCTO</a:t>
            </a:r>
            <a:r>
              <a:rPr lang="tr-TR" sz="2000" b="1">
                <a:solidFill>
                  <a:schemeClr val="bg1"/>
                </a:solidFill>
                <a:latin typeface="Cambria" panose="02040503050406030204" pitchFamily="18" charset="0"/>
                <a:ea typeface="Tahoma" pitchFamily="34" charset="0"/>
                <a:cs typeface="Tahoma" pitchFamily="34" charset="0"/>
              </a:rPr>
              <a:t>RAL</a:t>
            </a:r>
            <a:r>
              <a:rPr lang="en-US" sz="2000" b="1">
                <a:solidFill>
                  <a:schemeClr val="bg1"/>
                </a:solidFill>
                <a:latin typeface="Cambria" panose="02040503050406030204" pitchFamily="18" charset="0"/>
                <a:ea typeface="Tahoma" pitchFamily="34" charset="0"/>
                <a:cs typeface="Tahoma" pitchFamily="34" charset="0"/>
              </a:rPr>
              <a:t> </a:t>
            </a:r>
            <a:r>
              <a:rPr lang="en-US" sz="2000" b="1" dirty="0">
                <a:solidFill>
                  <a:schemeClr val="bg1"/>
                </a:solidFill>
                <a:latin typeface="Cambria" panose="02040503050406030204" pitchFamily="18" charset="0"/>
                <a:ea typeface="Tahoma" pitchFamily="34" charset="0"/>
                <a:cs typeface="Tahoma" pitchFamily="34" charset="0"/>
              </a:rPr>
              <a:t>DEGREES</a:t>
            </a:r>
            <a:endParaRPr lang="tr-TR" sz="2000" b="1" dirty="0">
              <a:solidFill>
                <a:schemeClr val="bg1"/>
              </a:solidFill>
              <a:latin typeface="Cambria" panose="02040503050406030204" pitchFamily="18" charset="0"/>
              <a:ea typeface="Tahoma" pitchFamily="34" charset="0"/>
              <a:cs typeface="Tahoma" pitchFamily="34" charset="0"/>
            </a:endParaRPr>
          </a:p>
        </p:txBody>
      </p:sp>
      <p:pic>
        <p:nvPicPr>
          <p:cNvPr id="10" name="Picture 2" descr="C:\Users\FATMA GÜLCAN SEVEN\Desktop\KTO Karatay SST\Logo\İngilizce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5" name="Metin kutusu 14"/>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6" name="Metin kutusu 15"/>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17" name="Metin kutusu 16"/>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18" name="Metin kutusu 17"/>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19" name="Düz Bağlayıcı 18"/>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graphicFrame>
        <p:nvGraphicFramePr>
          <p:cNvPr id="3" name="Tablo 2"/>
          <p:cNvGraphicFramePr>
            <a:graphicFrameLocks noGrp="1"/>
          </p:cNvGraphicFramePr>
          <p:nvPr>
            <p:extLst>
              <p:ext uri="{D42A27DB-BD31-4B8C-83A1-F6EECF244321}">
                <p14:modId xmlns:p14="http://schemas.microsoft.com/office/powerpoint/2010/main" val="1523953942"/>
              </p:ext>
            </p:extLst>
          </p:nvPr>
        </p:nvGraphicFramePr>
        <p:xfrm>
          <a:off x="628466" y="1516670"/>
          <a:ext cx="7975982" cy="1239768"/>
        </p:xfrm>
        <a:graphic>
          <a:graphicData uri="http://schemas.openxmlformats.org/drawingml/2006/table">
            <a:tbl>
              <a:tblPr>
                <a:tableStyleId>{5FD0F851-EC5A-4D38-B0AD-8093EC10F338}</a:tableStyleId>
              </a:tblPr>
              <a:tblGrid>
                <a:gridCol w="3937142">
                  <a:extLst>
                    <a:ext uri="{9D8B030D-6E8A-4147-A177-3AD203B41FA5}">
                      <a16:colId xmlns:a16="http://schemas.microsoft.com/office/drawing/2014/main" xmlns="" val="20000"/>
                    </a:ext>
                  </a:extLst>
                </a:gridCol>
                <a:gridCol w="4038840">
                  <a:extLst>
                    <a:ext uri="{9D8B030D-6E8A-4147-A177-3AD203B41FA5}">
                      <a16:colId xmlns:a16="http://schemas.microsoft.com/office/drawing/2014/main" xmlns="" val="20001"/>
                    </a:ext>
                  </a:extLst>
                </a:gridCol>
              </a:tblGrid>
              <a:tr h="198960">
                <a:tc gridSpan="2">
                  <a:txBody>
                    <a:bodyPr/>
                    <a:lstStyle/>
                    <a:p>
                      <a:pPr algn="ctr" fontAlgn="b"/>
                      <a:r>
                        <a:rPr lang="tr-TR" sz="1300" b="1" u="none" strike="noStrike">
                          <a:effectLst/>
                          <a:latin typeface="Cambria" panose="02040503050406030204" pitchFamily="18" charset="0"/>
                          <a:ea typeface="Cambria" panose="02040503050406030204" pitchFamily="18" charset="0"/>
                        </a:rPr>
                        <a:t>Graduate School of Sciences </a:t>
                      </a:r>
                      <a:endParaRPr lang="tr-TR" sz="1300" b="1"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hMerge="1">
                  <a:txBody>
                    <a:bodyPr/>
                    <a:lstStyle/>
                    <a:p>
                      <a:pPr algn="l" fontAlgn="b"/>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lnL>
                      <a:noFill/>
                    </a:lnL>
                    <a:lnR>
                      <a:noFill/>
                    </a:lnR>
                    <a:lnT>
                      <a:noFill/>
                    </a:lnT>
                    <a:lnB>
                      <a:noFill/>
                    </a:lnB>
                  </a:tcPr>
                </a:tc>
                <a:extLst>
                  <a:ext uri="{0D108BD9-81ED-4DB2-BD59-A6C34878D82A}">
                    <a16:rowId xmlns:a16="http://schemas.microsoft.com/office/drawing/2014/main" xmlns="" val="10000"/>
                  </a:ext>
                </a:extLst>
              </a:tr>
              <a:tr h="230118">
                <a:tc>
                  <a:txBody>
                    <a:bodyPr/>
                    <a:lstStyle/>
                    <a:p>
                      <a:pPr algn="l" fontAlgn="b"/>
                      <a:r>
                        <a:rPr lang="tr-TR" sz="1300" u="none" strike="noStrike">
                          <a:effectLst/>
                          <a:latin typeface="Cambria" panose="02040503050406030204" pitchFamily="18" charset="0"/>
                          <a:ea typeface="Cambria" panose="02040503050406030204" pitchFamily="18" charset="0"/>
                        </a:rPr>
                        <a:t>Computer Forensics (MSc/Thesis)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en-US" sz="1300" u="none" strike="noStrike">
                          <a:effectLst/>
                          <a:latin typeface="Cambria" panose="02040503050406030204" pitchFamily="18" charset="0"/>
                          <a:ea typeface="Cambria" panose="02040503050406030204" pitchFamily="18" charset="0"/>
                        </a:rPr>
                        <a:t>Electrical and Computer Engineering (M</a:t>
                      </a:r>
                      <a:r>
                        <a:rPr lang="tr-TR" sz="1300" u="none" strike="noStrike">
                          <a:effectLst/>
                          <a:latin typeface="Cambria" panose="02040503050406030204" pitchFamily="18" charset="0"/>
                          <a:ea typeface="Cambria" panose="02040503050406030204" pitchFamily="18" charset="0"/>
                        </a:rPr>
                        <a:t>Sc</a:t>
                      </a:r>
                      <a:r>
                        <a:rPr lang="en-US" sz="1300" u="none" strike="noStrike">
                          <a:effectLst/>
                          <a:latin typeface="Cambria" panose="02040503050406030204" pitchFamily="18" charset="0"/>
                          <a:ea typeface="Cambria" panose="02040503050406030204" pitchFamily="18" charset="0"/>
                        </a:rPr>
                        <a:t>/Non-Thesis)</a:t>
                      </a:r>
                      <a:endParaRPr lang="en-US"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1"/>
                  </a:ext>
                </a:extLst>
              </a:tr>
              <a:tr h="195991">
                <a:tc>
                  <a:txBody>
                    <a:bodyPr/>
                    <a:lstStyle/>
                    <a:p>
                      <a:pPr algn="l" fontAlgn="b"/>
                      <a:r>
                        <a:rPr lang="en-US" sz="1300" u="none" strike="noStrike">
                          <a:effectLst/>
                          <a:latin typeface="Cambria" panose="02040503050406030204" pitchFamily="18" charset="0"/>
                          <a:ea typeface="Cambria" panose="02040503050406030204" pitchFamily="18" charset="0"/>
                        </a:rPr>
                        <a:t>Electrical and Computer Engineering (M</a:t>
                      </a:r>
                      <a:r>
                        <a:rPr lang="tr-TR" sz="1300" u="none" strike="noStrike">
                          <a:effectLst/>
                          <a:latin typeface="Cambria" panose="02040503050406030204" pitchFamily="18" charset="0"/>
                          <a:ea typeface="Cambria" panose="02040503050406030204" pitchFamily="18" charset="0"/>
                        </a:rPr>
                        <a:t>Sc</a:t>
                      </a:r>
                      <a:r>
                        <a:rPr lang="en-US" sz="1300" u="none" strike="noStrike">
                          <a:effectLst/>
                          <a:latin typeface="Cambria" panose="02040503050406030204" pitchFamily="18" charset="0"/>
                          <a:ea typeface="Cambria" panose="02040503050406030204" pitchFamily="18" charset="0"/>
                        </a:rPr>
                        <a:t>/Thesis)</a:t>
                      </a:r>
                      <a:endParaRPr lang="en-US"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a:effectLst/>
                          <a:latin typeface="Cambria" panose="02040503050406030204" pitchFamily="18" charset="0"/>
                          <a:ea typeface="Cambria" panose="02040503050406030204" pitchFamily="18" charset="0"/>
                        </a:rPr>
                        <a:t>Architecture (MSc/Non- 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2"/>
                  </a:ext>
                </a:extLst>
              </a:tr>
              <a:tr h="198960">
                <a:tc>
                  <a:txBody>
                    <a:bodyPr/>
                    <a:lstStyle/>
                    <a:p>
                      <a:pPr algn="l" fontAlgn="b"/>
                      <a:r>
                        <a:rPr lang="tr-TR" sz="1300" u="none" strike="noStrike">
                          <a:effectLst/>
                          <a:latin typeface="Cambria" panose="02040503050406030204" pitchFamily="18" charset="0"/>
                          <a:ea typeface="Cambria" panose="02040503050406030204" pitchFamily="18" charset="0"/>
                        </a:rPr>
                        <a:t>Architecture (MSc/Thesis)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en-US" sz="1300" u="none" strike="noStrike">
                          <a:effectLst/>
                          <a:latin typeface="Cambria" panose="02040503050406030204" pitchFamily="18" charset="0"/>
                          <a:ea typeface="Cambria" panose="02040503050406030204" pitchFamily="18" charset="0"/>
                        </a:rPr>
                        <a:t>Civil Engineering (M</a:t>
                      </a:r>
                      <a:r>
                        <a:rPr lang="tr-TR" sz="1300" u="none" strike="noStrike">
                          <a:effectLst/>
                          <a:latin typeface="Cambria" panose="02040503050406030204" pitchFamily="18" charset="0"/>
                          <a:ea typeface="Cambria" panose="02040503050406030204" pitchFamily="18" charset="0"/>
                        </a:rPr>
                        <a:t>Sc</a:t>
                      </a:r>
                      <a:r>
                        <a:rPr lang="en-US" sz="1300" u="none" strike="noStrike">
                          <a:effectLst/>
                          <a:latin typeface="Cambria" panose="02040503050406030204" pitchFamily="18" charset="0"/>
                          <a:ea typeface="Cambria" panose="02040503050406030204" pitchFamily="18" charset="0"/>
                        </a:rPr>
                        <a:t>/Non-Thesis)</a:t>
                      </a:r>
                      <a:endParaRPr lang="en-US"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3"/>
                  </a:ext>
                </a:extLst>
              </a:tr>
              <a:tr h="198960">
                <a:tc>
                  <a:txBody>
                    <a:bodyPr/>
                    <a:lstStyle/>
                    <a:p>
                      <a:pPr algn="l" fontAlgn="b"/>
                      <a:r>
                        <a:rPr lang="tr-TR" sz="1300" u="none" strike="noStrike">
                          <a:effectLst/>
                          <a:latin typeface="Cambria" panose="02040503050406030204" pitchFamily="18" charset="0"/>
                          <a:ea typeface="Cambria" panose="02040503050406030204" pitchFamily="18" charset="0"/>
                        </a:rPr>
                        <a:t>Civil Engineering (MSc/Thesis)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a:effectLst/>
                          <a:latin typeface="Cambria" panose="02040503050406030204" pitchFamily="18" charset="0"/>
                          <a:ea typeface="Cambria" panose="02040503050406030204" pitchFamily="18" charset="0"/>
                        </a:rPr>
                        <a:t>Architecture (PhD)</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4"/>
                  </a:ext>
                </a:extLst>
              </a:tr>
              <a:tr h="198960">
                <a:tc>
                  <a:txBody>
                    <a:bodyPr/>
                    <a:lstStyle/>
                    <a:p>
                      <a:pPr algn="l" fontAlgn="b"/>
                      <a:r>
                        <a:rPr lang="tr-TR" sz="1300" u="none" strike="noStrike">
                          <a:effectLst/>
                          <a:latin typeface="Cambria" panose="02040503050406030204" pitchFamily="18" charset="0"/>
                          <a:ea typeface="Cambria" panose="02040503050406030204" pitchFamily="18" charset="0"/>
                        </a:rPr>
                        <a:t>Mechatronics Engineering (MSc/Thesis)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dirty="0" err="1">
                          <a:effectLst/>
                          <a:latin typeface="Cambria" panose="02040503050406030204" pitchFamily="18" charset="0"/>
                          <a:ea typeface="Cambria" panose="02040503050406030204" pitchFamily="18" charset="0"/>
                        </a:rPr>
                        <a:t>Civil</a:t>
                      </a:r>
                      <a:r>
                        <a:rPr lang="tr-TR" sz="1300" u="none" strike="noStrike" dirty="0">
                          <a:effectLst/>
                          <a:latin typeface="Cambria" panose="02040503050406030204" pitchFamily="18" charset="0"/>
                          <a:ea typeface="Cambria" panose="02040503050406030204" pitchFamily="18" charset="0"/>
                        </a:rPr>
                        <a:t> </a:t>
                      </a:r>
                      <a:r>
                        <a:rPr lang="tr-TR" sz="1300" u="none" strike="noStrike" dirty="0" err="1">
                          <a:effectLst/>
                          <a:latin typeface="Cambria" panose="02040503050406030204" pitchFamily="18" charset="0"/>
                          <a:ea typeface="Cambria" panose="02040503050406030204" pitchFamily="18" charset="0"/>
                        </a:rPr>
                        <a:t>Engineering</a:t>
                      </a:r>
                      <a:r>
                        <a:rPr lang="tr-TR" sz="1300" u="none" strike="noStrike" dirty="0">
                          <a:effectLst/>
                          <a:latin typeface="Cambria" panose="02040503050406030204" pitchFamily="18" charset="0"/>
                          <a:ea typeface="Cambria" panose="02040503050406030204" pitchFamily="18" charset="0"/>
                        </a:rPr>
                        <a:t> (</a:t>
                      </a:r>
                      <a:r>
                        <a:rPr lang="tr-TR" sz="1300" u="none" strike="noStrike" dirty="0" err="1">
                          <a:effectLst/>
                          <a:latin typeface="Cambria" panose="02040503050406030204" pitchFamily="18" charset="0"/>
                          <a:ea typeface="Cambria" panose="02040503050406030204" pitchFamily="18" charset="0"/>
                        </a:rPr>
                        <a:t>PhD</a:t>
                      </a:r>
                      <a:r>
                        <a:rPr lang="tr-TR" sz="1300" u="none" strike="noStrike" dirty="0">
                          <a:effectLst/>
                          <a:latin typeface="Cambria" panose="02040503050406030204" pitchFamily="18" charset="0"/>
                          <a:ea typeface="Cambria" panose="02040503050406030204" pitchFamily="18" charset="0"/>
                        </a:rPr>
                        <a:t>)</a:t>
                      </a:r>
                      <a:endParaRPr lang="tr-TR" sz="13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5"/>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920238279"/>
              </p:ext>
            </p:extLst>
          </p:nvPr>
        </p:nvGraphicFramePr>
        <p:xfrm>
          <a:off x="630512" y="2996952"/>
          <a:ext cx="7973936" cy="1615440"/>
        </p:xfrm>
        <a:graphic>
          <a:graphicData uri="http://schemas.openxmlformats.org/drawingml/2006/table">
            <a:tbl>
              <a:tblPr>
                <a:tableStyleId>{5FD0F851-EC5A-4D38-B0AD-8093EC10F338}</a:tableStyleId>
              </a:tblPr>
              <a:tblGrid>
                <a:gridCol w="3943395">
                  <a:extLst>
                    <a:ext uri="{9D8B030D-6E8A-4147-A177-3AD203B41FA5}">
                      <a16:colId xmlns:a16="http://schemas.microsoft.com/office/drawing/2014/main" xmlns="" val="20000"/>
                    </a:ext>
                  </a:extLst>
                </a:gridCol>
                <a:gridCol w="4030541">
                  <a:extLst>
                    <a:ext uri="{9D8B030D-6E8A-4147-A177-3AD203B41FA5}">
                      <a16:colId xmlns:a16="http://schemas.microsoft.com/office/drawing/2014/main" xmlns="" val="20001"/>
                    </a:ext>
                  </a:extLst>
                </a:gridCol>
              </a:tblGrid>
              <a:tr h="168451">
                <a:tc gridSpan="2">
                  <a:txBody>
                    <a:bodyPr/>
                    <a:lstStyle/>
                    <a:p>
                      <a:pPr algn="ctr" fontAlgn="b"/>
                      <a:r>
                        <a:rPr lang="en-US" sz="1300" b="1" u="none" strike="noStrike">
                          <a:effectLst/>
                          <a:latin typeface="Cambria" panose="02040503050406030204" pitchFamily="18" charset="0"/>
                          <a:ea typeface="Cambria" panose="02040503050406030204" pitchFamily="18" charset="0"/>
                        </a:rPr>
                        <a:t>Graduate School of Social Sciences </a:t>
                      </a:r>
                      <a:endParaRPr lang="en-US" sz="1300" b="1"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hMerge="1">
                  <a:txBody>
                    <a:bodyPr/>
                    <a:lstStyle/>
                    <a:p>
                      <a:endParaRPr lang="tr-TR"/>
                    </a:p>
                  </a:txBody>
                  <a:tcPr/>
                </a:tc>
                <a:extLst>
                  <a:ext uri="{0D108BD9-81ED-4DB2-BD59-A6C34878D82A}">
                    <a16:rowId xmlns:a16="http://schemas.microsoft.com/office/drawing/2014/main" xmlns="" val="10000"/>
                  </a:ext>
                </a:extLst>
              </a:tr>
              <a:tr h="168451">
                <a:tc>
                  <a:txBody>
                    <a:bodyPr/>
                    <a:lstStyle/>
                    <a:p>
                      <a:pPr algn="l" fontAlgn="b"/>
                      <a:r>
                        <a:rPr lang="tr-TR" sz="1300" u="none" strike="noStrike">
                          <a:effectLst/>
                          <a:latin typeface="Cambria" panose="02040503050406030204" pitchFamily="18" charset="0"/>
                          <a:ea typeface="Cambria" panose="02040503050406030204" pitchFamily="18" charset="0"/>
                        </a:rPr>
                        <a:t>Family Counselling (MA/Thesis)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a:effectLst/>
                          <a:latin typeface="Cambria" panose="02040503050406030204" pitchFamily="18" charset="0"/>
                          <a:ea typeface="Cambria" panose="02040503050406030204" pitchFamily="18" charset="0"/>
                        </a:rPr>
                        <a:t>Sociology (MA/Thesis)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1"/>
                  </a:ext>
                </a:extLst>
              </a:tr>
              <a:tr h="168451">
                <a:tc>
                  <a:txBody>
                    <a:bodyPr/>
                    <a:lstStyle/>
                    <a:p>
                      <a:pPr algn="l" fontAlgn="b"/>
                      <a:r>
                        <a:rPr lang="tr-TR" sz="1300" u="none" strike="noStrike">
                          <a:effectLst/>
                          <a:latin typeface="Cambria" panose="02040503050406030204" pitchFamily="18" charset="0"/>
                          <a:ea typeface="Cambria" panose="02040503050406030204" pitchFamily="18" charset="0"/>
                        </a:rPr>
                        <a:t>Energy Management (MA/Thesis)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a:effectLst/>
                          <a:latin typeface="Cambria" panose="02040503050406030204" pitchFamily="18" charset="0"/>
                          <a:ea typeface="Cambria" panose="02040503050406030204" pitchFamily="18" charset="0"/>
                        </a:rPr>
                        <a:t>International Trade (MA/Thesis)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2"/>
                  </a:ext>
                </a:extLst>
              </a:tr>
              <a:tr h="168451">
                <a:tc>
                  <a:txBody>
                    <a:bodyPr/>
                    <a:lstStyle/>
                    <a:p>
                      <a:pPr algn="l" fontAlgn="b"/>
                      <a:r>
                        <a:rPr lang="tr-TR" sz="1300" u="none" strike="noStrike">
                          <a:effectLst/>
                          <a:latin typeface="Cambria" panose="02040503050406030204" pitchFamily="18" charset="0"/>
                          <a:ea typeface="Cambria" panose="02040503050406030204" pitchFamily="18" charset="0"/>
                        </a:rPr>
                        <a:t>Graphic Design (MA/Thesis)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a:effectLst/>
                          <a:latin typeface="Cambria" panose="02040503050406030204" pitchFamily="18" charset="0"/>
                          <a:ea typeface="Cambria" panose="02040503050406030204" pitchFamily="18" charset="0"/>
                        </a:rPr>
                        <a:t>History (MA/Thesis)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3"/>
                  </a:ext>
                </a:extLst>
              </a:tr>
              <a:tr h="168451">
                <a:tc>
                  <a:txBody>
                    <a:bodyPr/>
                    <a:lstStyle/>
                    <a:p>
                      <a:pPr algn="l" fontAlgn="b"/>
                      <a:r>
                        <a:rPr lang="tr-TR" sz="1300" u="none" strike="noStrike">
                          <a:effectLst/>
                          <a:latin typeface="Cambria" panose="02040503050406030204" pitchFamily="18" charset="0"/>
                          <a:ea typeface="Cambria" panose="02040503050406030204" pitchFamily="18" charset="0"/>
                        </a:rPr>
                        <a:t>Business Administration (MA/Thesis)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a:effectLst/>
                          <a:latin typeface="Cambria" panose="02040503050406030204" pitchFamily="18" charset="0"/>
                          <a:ea typeface="Cambria" panose="02040503050406030204" pitchFamily="18" charset="0"/>
                        </a:rPr>
                        <a:t>Energy Management (MA/Non-Thesis)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4"/>
                  </a:ext>
                </a:extLst>
              </a:tr>
              <a:tr h="168451">
                <a:tc>
                  <a:txBody>
                    <a:bodyPr/>
                    <a:lstStyle/>
                    <a:p>
                      <a:pPr algn="l" fontAlgn="b"/>
                      <a:r>
                        <a:rPr lang="en-US" sz="1300" u="none" strike="noStrike">
                          <a:effectLst/>
                          <a:latin typeface="Cambria" panose="02040503050406030204" pitchFamily="18" charset="0"/>
                          <a:ea typeface="Cambria" panose="02040503050406030204" pitchFamily="18" charset="0"/>
                        </a:rPr>
                        <a:t>Human Resources and Social Service (MA/Thesis)</a:t>
                      </a:r>
                      <a:endParaRPr lang="en-US"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a:effectLst/>
                          <a:latin typeface="Cambria" panose="02040503050406030204" pitchFamily="18" charset="0"/>
                          <a:ea typeface="Cambria" panose="02040503050406030204" pitchFamily="18" charset="0"/>
                        </a:rPr>
                        <a:t>Accounting and Auditing (MA/Non-Thesis)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5"/>
                  </a:ext>
                </a:extLst>
              </a:tr>
              <a:tr h="168451">
                <a:tc>
                  <a:txBody>
                    <a:bodyPr/>
                    <a:lstStyle/>
                    <a:p>
                      <a:pPr algn="l" fontAlgn="b"/>
                      <a:r>
                        <a:rPr lang="tr-TR" sz="1300" u="none" strike="noStrike">
                          <a:effectLst/>
                          <a:latin typeface="Cambria" panose="02040503050406030204" pitchFamily="18" charset="0"/>
                          <a:ea typeface="Cambria" panose="02040503050406030204" pitchFamily="18" charset="0"/>
                        </a:rPr>
                        <a:t>Public Law (LLM/Thesis)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a:effectLst/>
                          <a:latin typeface="Cambria" panose="02040503050406030204" pitchFamily="18" charset="0"/>
                          <a:ea typeface="Cambria" panose="02040503050406030204" pitchFamily="18" charset="0"/>
                        </a:rPr>
                        <a:t>Business Administration (MA/Non-Thesis)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6"/>
                  </a:ext>
                </a:extLst>
              </a:tr>
              <a:tr h="168451">
                <a:tc>
                  <a:txBody>
                    <a:bodyPr/>
                    <a:lstStyle/>
                    <a:p>
                      <a:pPr algn="l" fontAlgn="b"/>
                      <a:r>
                        <a:rPr lang="tr-TR" sz="1300" u="none" strike="noStrike">
                          <a:effectLst/>
                          <a:latin typeface="Cambria" panose="02040503050406030204" pitchFamily="18" charset="0"/>
                          <a:ea typeface="Cambria" panose="02040503050406030204" pitchFamily="18" charset="0"/>
                        </a:rPr>
                        <a:t>Private Law (LLM/Thesis)</a:t>
                      </a:r>
                      <a:endParaRPr lang="tr-TR" sz="1300" b="0" i="0" u="none" strike="noStrike">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u="none" strike="noStrike" dirty="0">
                          <a:effectLst/>
                          <a:latin typeface="Cambria" panose="02040503050406030204" pitchFamily="18" charset="0"/>
                          <a:ea typeface="Cambria" panose="02040503050406030204" pitchFamily="18" charset="0"/>
                        </a:rPr>
                        <a:t>Business Administration (</a:t>
                      </a:r>
                      <a:r>
                        <a:rPr lang="tr-TR" sz="1300" u="none" strike="noStrike" dirty="0" err="1">
                          <a:effectLst/>
                          <a:latin typeface="Cambria" panose="02040503050406030204" pitchFamily="18" charset="0"/>
                          <a:ea typeface="Cambria" panose="02040503050406030204" pitchFamily="18" charset="0"/>
                        </a:rPr>
                        <a:t>PhD</a:t>
                      </a:r>
                      <a:r>
                        <a:rPr lang="tr-TR" sz="1300" u="none" strike="noStrike" dirty="0">
                          <a:effectLst/>
                          <a:latin typeface="Cambria" panose="02040503050406030204" pitchFamily="18" charset="0"/>
                          <a:ea typeface="Cambria" panose="02040503050406030204" pitchFamily="18" charset="0"/>
                        </a:rPr>
                        <a:t>)</a:t>
                      </a:r>
                      <a:endParaRPr lang="tr-TR" sz="13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7"/>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897715571"/>
              </p:ext>
            </p:extLst>
          </p:nvPr>
        </p:nvGraphicFramePr>
        <p:xfrm>
          <a:off x="642910" y="4797152"/>
          <a:ext cx="7961537" cy="601980"/>
        </p:xfrm>
        <a:graphic>
          <a:graphicData uri="http://schemas.openxmlformats.org/drawingml/2006/table">
            <a:tbl>
              <a:tblPr>
                <a:tableStyleId>{5FD0F851-EC5A-4D38-B0AD-8093EC10F338}</a:tableStyleId>
              </a:tblPr>
              <a:tblGrid>
                <a:gridCol w="3937263">
                  <a:extLst>
                    <a:ext uri="{9D8B030D-6E8A-4147-A177-3AD203B41FA5}">
                      <a16:colId xmlns:a16="http://schemas.microsoft.com/office/drawing/2014/main" xmlns="" val="20000"/>
                    </a:ext>
                  </a:extLst>
                </a:gridCol>
                <a:gridCol w="4024274">
                  <a:extLst>
                    <a:ext uri="{9D8B030D-6E8A-4147-A177-3AD203B41FA5}">
                      <a16:colId xmlns:a16="http://schemas.microsoft.com/office/drawing/2014/main" xmlns="" val="20001"/>
                    </a:ext>
                  </a:extLst>
                </a:gridCol>
              </a:tblGrid>
              <a:tr h="150831">
                <a:tc gridSpan="2">
                  <a:txBody>
                    <a:bodyPr/>
                    <a:lstStyle/>
                    <a:p>
                      <a:pPr algn="ctr" fontAlgn="b"/>
                      <a:r>
                        <a:rPr lang="en-US" sz="1300" b="1" u="none" strike="noStrike" dirty="0">
                          <a:effectLst/>
                          <a:latin typeface="Cambria" panose="02040503050406030204" pitchFamily="18" charset="0"/>
                          <a:ea typeface="Cambria" panose="02040503050406030204" pitchFamily="18" charset="0"/>
                        </a:rPr>
                        <a:t>Graduate School of Health Sciences </a:t>
                      </a:r>
                      <a:endParaRPr lang="en-US" sz="1300" b="1"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b"/>
                </a:tc>
                <a:tc hMerge="1">
                  <a:txBody>
                    <a:bodyPr/>
                    <a:lstStyle/>
                    <a:p>
                      <a:endParaRPr lang="tr-TR"/>
                    </a:p>
                  </a:txBody>
                  <a:tcPr/>
                </a:tc>
                <a:extLst>
                  <a:ext uri="{0D108BD9-81ED-4DB2-BD59-A6C34878D82A}">
                    <a16:rowId xmlns:a16="http://schemas.microsoft.com/office/drawing/2014/main" xmlns="" val="10000"/>
                  </a:ext>
                </a:extLst>
              </a:tr>
              <a:tr h="150831">
                <a:tc>
                  <a:txBody>
                    <a:bodyPr/>
                    <a:lstStyle/>
                    <a:p>
                      <a:pPr algn="l" fontAlgn="b"/>
                      <a:r>
                        <a:rPr lang="tr-TR" sz="1300" u="none" strike="noStrike" dirty="0" err="1">
                          <a:effectLst/>
                          <a:latin typeface="Cambria" panose="02040503050406030204" pitchFamily="18" charset="0"/>
                          <a:ea typeface="Cambria" panose="02040503050406030204" pitchFamily="18" charset="0"/>
                        </a:rPr>
                        <a:t>Audiology</a:t>
                      </a:r>
                      <a:r>
                        <a:rPr lang="tr-TR" sz="1300" u="none" strike="noStrike" dirty="0">
                          <a:effectLst/>
                          <a:latin typeface="Cambria" panose="02040503050406030204" pitchFamily="18" charset="0"/>
                          <a:ea typeface="Cambria" panose="02040503050406030204" pitchFamily="18" charset="0"/>
                        </a:rPr>
                        <a:t> (</a:t>
                      </a:r>
                      <a:r>
                        <a:rPr lang="tr-TR" sz="1300" u="none" strike="noStrike" dirty="0" err="1">
                          <a:effectLst/>
                          <a:latin typeface="Cambria" panose="02040503050406030204" pitchFamily="18" charset="0"/>
                          <a:ea typeface="Cambria" panose="02040503050406030204" pitchFamily="18" charset="0"/>
                        </a:rPr>
                        <a:t>MSc</a:t>
                      </a:r>
                      <a:r>
                        <a:rPr lang="tr-TR" sz="1300" u="none" strike="noStrike" dirty="0">
                          <a:effectLst/>
                          <a:latin typeface="Cambria" panose="02040503050406030204" pitchFamily="18" charset="0"/>
                          <a:ea typeface="Cambria" panose="02040503050406030204" pitchFamily="18" charset="0"/>
                        </a:rPr>
                        <a:t>/</a:t>
                      </a:r>
                      <a:r>
                        <a:rPr lang="tr-TR" sz="1300" u="none" strike="noStrike" dirty="0" err="1">
                          <a:effectLst/>
                          <a:latin typeface="Cambria" panose="02040503050406030204" pitchFamily="18" charset="0"/>
                          <a:ea typeface="Cambria" panose="02040503050406030204" pitchFamily="18" charset="0"/>
                        </a:rPr>
                        <a:t>Thesis</a:t>
                      </a:r>
                      <a:r>
                        <a:rPr lang="tr-TR" sz="1300" u="none" strike="noStrike" dirty="0">
                          <a:effectLst/>
                          <a:latin typeface="Cambria" panose="02040503050406030204" pitchFamily="18" charset="0"/>
                          <a:ea typeface="Cambria" panose="02040503050406030204" pitchFamily="18" charset="0"/>
                        </a:rPr>
                        <a:t>)</a:t>
                      </a:r>
                    </a:p>
                    <a:p>
                      <a:pPr algn="l" fontAlgn="b"/>
                      <a:r>
                        <a:rPr lang="en-US" sz="1300" u="none" strike="noStrike" dirty="0">
                          <a:effectLst/>
                          <a:latin typeface="Cambria" panose="02040503050406030204" pitchFamily="18" charset="0"/>
                          <a:ea typeface="Cambria" panose="02040503050406030204" pitchFamily="18" charset="0"/>
                        </a:rPr>
                        <a:t>Child Development  (MSc/Non-Thesis)</a:t>
                      </a:r>
                      <a:endParaRPr lang="tr-TR" sz="13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b"/>
                </a:tc>
                <a:tc>
                  <a:txBody>
                    <a:bodyPr/>
                    <a:lstStyle/>
                    <a:p>
                      <a:pPr algn="l" fontAlgn="b"/>
                      <a:r>
                        <a:rPr lang="tr-TR" sz="1300" b="0" i="0" u="none" strike="noStrike" dirty="0">
                          <a:solidFill>
                            <a:srgbClr val="000000"/>
                          </a:solidFill>
                          <a:effectLst/>
                          <a:latin typeface="Cambria" panose="02040503050406030204" pitchFamily="18" charset="0"/>
                          <a:ea typeface="Cambria" panose="02040503050406030204" pitchFamily="18" charset="0"/>
                        </a:rPr>
                        <a:t>Child Development  (</a:t>
                      </a:r>
                      <a:r>
                        <a:rPr lang="tr-TR" sz="1300" b="0" i="0" u="none" strike="noStrike" dirty="0" err="1">
                          <a:solidFill>
                            <a:srgbClr val="000000"/>
                          </a:solidFill>
                          <a:effectLst/>
                          <a:latin typeface="Cambria" panose="02040503050406030204" pitchFamily="18" charset="0"/>
                          <a:ea typeface="Cambria" panose="02040503050406030204" pitchFamily="18" charset="0"/>
                        </a:rPr>
                        <a:t>MSc</a:t>
                      </a:r>
                      <a:r>
                        <a:rPr lang="tr-TR" sz="1300" b="0" i="0" u="none" strike="noStrike" dirty="0">
                          <a:solidFill>
                            <a:srgbClr val="000000"/>
                          </a:solidFill>
                          <a:effectLst/>
                          <a:latin typeface="Cambria" panose="02040503050406030204" pitchFamily="18" charset="0"/>
                          <a:ea typeface="Cambria" panose="02040503050406030204" pitchFamily="18" charset="0"/>
                        </a:rPr>
                        <a:t>/</a:t>
                      </a:r>
                      <a:r>
                        <a:rPr lang="tr-TR" sz="1300" b="0" i="0" u="none" strike="noStrike" dirty="0" err="1">
                          <a:solidFill>
                            <a:srgbClr val="000000"/>
                          </a:solidFill>
                          <a:effectLst/>
                          <a:latin typeface="Cambria" panose="02040503050406030204" pitchFamily="18" charset="0"/>
                          <a:ea typeface="Cambria" panose="02040503050406030204" pitchFamily="18" charset="0"/>
                        </a:rPr>
                        <a:t>Thesis</a:t>
                      </a:r>
                      <a:r>
                        <a:rPr lang="tr-TR" sz="1300" b="0" i="0" u="none" strike="noStrike" dirty="0">
                          <a:solidFill>
                            <a:srgbClr val="000000"/>
                          </a:solidFill>
                          <a:effectLst/>
                          <a:latin typeface="Cambria" panose="02040503050406030204" pitchFamily="18" charset="0"/>
                          <a:ea typeface="Cambria" panose="02040503050406030204" pitchFamily="18" charset="0"/>
                        </a:rPr>
                        <a:t>)</a:t>
                      </a:r>
                    </a:p>
                    <a:p>
                      <a:pPr algn="l" fontAlgn="b"/>
                      <a:r>
                        <a:rPr lang="en-US" sz="1300" b="0" i="0" u="none" strike="noStrike" dirty="0">
                          <a:solidFill>
                            <a:srgbClr val="000000"/>
                          </a:solidFill>
                          <a:effectLst/>
                          <a:latin typeface="Cambria" panose="02040503050406030204" pitchFamily="18" charset="0"/>
                          <a:ea typeface="Cambria" panose="02040503050406030204" pitchFamily="18" charset="0"/>
                        </a:rPr>
                        <a:t>Mental Health and Psychiatric Nursing (MSc/Thesis) </a:t>
                      </a:r>
                      <a:endParaRPr lang="tr-TR" sz="1300" b="0" i="0" u="none" strike="noStrike" dirty="0">
                        <a:solidFill>
                          <a:srgbClr val="000000"/>
                        </a:solidFill>
                        <a:effectLst/>
                        <a:latin typeface="Cambria" panose="02040503050406030204" pitchFamily="18" charset="0"/>
                        <a:ea typeface="Cambria" panose="02040503050406030204" pitchFamily="18" charset="0"/>
                      </a:endParaRPr>
                    </a:p>
                  </a:txBody>
                  <a:tcPr marL="3810" marR="3810" marT="3810" marB="0" anchor="b"/>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1207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326" y="1844824"/>
            <a:ext cx="7772400" cy="1129180"/>
          </a:xfrm>
        </p:spPr>
        <p:txBody>
          <a:bodyPr>
            <a:normAutofit fontScale="90000"/>
          </a:bodyPr>
          <a:lstStyle/>
          <a:p>
            <a:pPr algn="just"/>
            <a:r>
              <a:rPr lang="tr-TR" sz="2000" b="1" dirty="0" err="1">
                <a:latin typeface="Cambria" panose="02040503050406030204" pitchFamily="18" charset="0"/>
              </a:rPr>
              <a:t>Double</a:t>
            </a:r>
            <a:r>
              <a:rPr lang="tr-TR" sz="2000" b="1" dirty="0">
                <a:latin typeface="Cambria" panose="02040503050406030204" pitchFamily="18" charset="0"/>
              </a:rPr>
              <a:t> </a:t>
            </a:r>
            <a:r>
              <a:rPr lang="tr-TR" sz="2000" b="1" dirty="0" err="1">
                <a:latin typeface="Cambria" panose="02040503050406030204" pitchFamily="18" charset="0"/>
              </a:rPr>
              <a:t>Major</a:t>
            </a:r>
            <a:r>
              <a:rPr lang="tr-TR" sz="2000" b="1" dirty="0">
                <a:latin typeface="Cambria" panose="02040503050406030204" pitchFamily="18" charset="0"/>
              </a:rPr>
              <a:t> </a:t>
            </a:r>
            <a:r>
              <a:rPr lang="tr-TR" sz="2000" b="1" dirty="0" err="1">
                <a:latin typeface="Cambria" panose="02040503050406030204" pitchFamily="18" charset="0"/>
              </a:rPr>
              <a:t>Opportunities</a:t>
            </a:r>
            <a:r>
              <a:rPr lang="tr-TR" sz="2000" b="1" dirty="0">
                <a:latin typeface="Cambria" panose="02040503050406030204" pitchFamily="18" charset="0"/>
              </a:rPr>
              <a:t>: </a:t>
            </a:r>
            <a:r>
              <a:rPr lang="en-US" sz="2000" dirty="0">
                <a:latin typeface="Cambria" panose="02040503050406030204" pitchFamily="18" charset="0"/>
              </a:rPr>
              <a:t>KTO </a:t>
            </a:r>
            <a:r>
              <a:rPr lang="en-US" sz="2000" dirty="0" err="1">
                <a:latin typeface="Cambria" panose="02040503050406030204" pitchFamily="18" charset="0"/>
              </a:rPr>
              <a:t>Karatay</a:t>
            </a:r>
            <a:r>
              <a:rPr lang="en-US" sz="2000" dirty="0">
                <a:latin typeface="Cambria" panose="02040503050406030204" pitchFamily="18" charset="0"/>
              </a:rPr>
              <a:t> University offers tens of double major opportunities from Mechanical Engineering, Business Administration and Sociology to Child Development, Architecture and Audiology.</a:t>
            </a:r>
            <a:endParaRPr lang="en-GB" sz="2000" dirty="0">
              <a:latin typeface="Cambria" panose="02040503050406030204" pitchFamily="18" charset="0"/>
            </a:endParaRPr>
          </a:p>
        </p:txBody>
      </p:sp>
      <p:sp>
        <p:nvSpPr>
          <p:cNvPr id="5" name="Dikdörtgen 4"/>
          <p:cNvSpPr/>
          <p:nvPr/>
        </p:nvSpPr>
        <p:spPr>
          <a:xfrm>
            <a:off x="2231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bg1"/>
                </a:solidFill>
                <a:latin typeface="Cambria" panose="02040503050406030204" pitchFamily="18" charset="0"/>
                <a:ea typeface="Tahoma" pitchFamily="34" charset="0"/>
                <a:cs typeface="Tahoma" pitchFamily="34" charset="0"/>
              </a:rPr>
              <a:t>EDUCATION OPPORTUNITIES</a:t>
            </a:r>
            <a:endParaRPr lang="en-GB" sz="2000" b="1" dirty="0">
              <a:solidFill>
                <a:schemeClr val="bg1"/>
              </a:solidFill>
              <a:latin typeface="Cambria" panose="02040503050406030204" pitchFamily="18" charset="0"/>
              <a:ea typeface="Tahoma" pitchFamily="34" charset="0"/>
              <a:cs typeface="Tahoma" pitchFamily="34" charset="0"/>
            </a:endParaRPr>
          </a:p>
        </p:txBody>
      </p:sp>
      <p:sp>
        <p:nvSpPr>
          <p:cNvPr id="3" name="Dikdörtgen 2"/>
          <p:cNvSpPr/>
          <p:nvPr/>
        </p:nvSpPr>
        <p:spPr>
          <a:xfrm>
            <a:off x="755576" y="3278261"/>
            <a:ext cx="7772400" cy="1015663"/>
          </a:xfrm>
          <a:prstGeom prst="rect">
            <a:avLst/>
          </a:prstGeom>
        </p:spPr>
        <p:txBody>
          <a:bodyPr wrap="square">
            <a:spAutoFit/>
          </a:bodyPr>
          <a:lstStyle/>
          <a:p>
            <a:r>
              <a:rPr lang="tr-TR" sz="2000" b="1" dirty="0" err="1">
                <a:latin typeface="Cambria" panose="02040503050406030204" pitchFamily="18" charset="0"/>
                <a:ea typeface="Cambria" panose="02040503050406030204" pitchFamily="18" charset="0"/>
              </a:rPr>
              <a:t>Study</a:t>
            </a:r>
            <a:r>
              <a:rPr lang="tr-TR" sz="2000" b="1" dirty="0">
                <a:latin typeface="Cambria" panose="02040503050406030204" pitchFamily="18" charset="0"/>
                <a:ea typeface="Cambria" panose="02040503050406030204" pitchFamily="18" charset="0"/>
              </a:rPr>
              <a:t> 8 </a:t>
            </a:r>
            <a:r>
              <a:rPr lang="tr-TR" sz="2000" b="1" dirty="0" err="1">
                <a:latin typeface="Cambria" panose="02040503050406030204" pitchFamily="18" charset="0"/>
                <a:ea typeface="Cambria" panose="02040503050406030204" pitchFamily="18" charset="0"/>
              </a:rPr>
              <a:t>different</a:t>
            </a:r>
            <a:r>
              <a:rPr lang="tr-TR" sz="2000" b="1" dirty="0">
                <a:latin typeface="Cambria" panose="02040503050406030204" pitchFamily="18" charset="0"/>
                <a:ea typeface="Cambria" panose="02040503050406030204" pitchFamily="18" charset="0"/>
              </a:rPr>
              <a:t> </a:t>
            </a:r>
            <a:r>
              <a:rPr lang="tr-TR" sz="2000" b="1" dirty="0" err="1">
                <a:latin typeface="Cambria" panose="02040503050406030204" pitchFamily="18" charset="0"/>
                <a:ea typeface="Cambria" panose="02040503050406030204" pitchFamily="18" charset="0"/>
              </a:rPr>
              <a:t>languages</a:t>
            </a:r>
            <a:r>
              <a:rPr lang="tr-TR" sz="2000" b="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As well as English, our students can take Chinese, Japanese, French, Arabic, Persian, Russian and German language courses as their electives.</a:t>
            </a:r>
            <a:endParaRPr lang="tr-TR" dirty="0"/>
          </a:p>
        </p:txBody>
      </p:sp>
      <p:pic>
        <p:nvPicPr>
          <p:cNvPr id="9" name="Picture 2" descr="C:\Users\FATMA GÜLCAN SEVEN\Desktop\KTO Karatay SST\Logo\İngilizce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5" name="Metin kutusu 14"/>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6" name="Metin kutusu 15"/>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17" name="Metin kutusu 16"/>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18" name="Metin kutusu 17"/>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19" name="Düz Bağlayıcı 18"/>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5072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7"/>
            <a:ext cx="7772400" cy="4824537"/>
          </a:xfrm>
        </p:spPr>
        <p:txBody>
          <a:bodyPr>
            <a:normAutofit fontScale="90000"/>
          </a:bodyPr>
          <a:lstStyle/>
          <a:p>
            <a:pPr algn="l"/>
            <a:r>
              <a:rPr lang="tr-TR" sz="2800" b="1" dirty="0">
                <a:latin typeface="Cambria" pitchFamily="18" charset="0"/>
              </a:rPr>
              <a:t/>
            </a:r>
            <a:br>
              <a:rPr lang="tr-TR" sz="2800" b="1" dirty="0">
                <a:latin typeface="Cambria" pitchFamily="18" charset="0"/>
              </a:rPr>
            </a:br>
            <a:r>
              <a:rPr lang="tr-TR" sz="2800" b="1" dirty="0">
                <a:latin typeface="Cambria" pitchFamily="18" charset="0"/>
              </a:rPr>
              <a:t>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dirty="0">
                <a:latin typeface="Cambria" pitchFamily="18" charset="0"/>
              </a:rPr>
              <a:t/>
            </a:r>
            <a:br>
              <a:rPr lang="tr-TR" sz="2800" dirty="0">
                <a:latin typeface="Cambria" pitchFamily="18" charset="0"/>
              </a:rPr>
            </a:br>
            <a:r>
              <a:rPr lang="tr-TR" sz="2200" dirty="0">
                <a:latin typeface="Tahoma" pitchFamily="34" charset="0"/>
                <a:ea typeface="Tahoma" pitchFamily="34" charset="0"/>
                <a:cs typeface="Tahoma" pitchFamily="34" charset="0"/>
              </a:rPr>
              <a:t/>
            </a:r>
            <a:br>
              <a:rPr lang="tr-TR" sz="2200" dirty="0">
                <a:latin typeface="Tahoma" pitchFamily="34" charset="0"/>
                <a:ea typeface="Tahoma" pitchFamily="34" charset="0"/>
                <a:cs typeface="Tahoma" pitchFamily="34" charset="0"/>
              </a:rPr>
            </a:br>
            <a:r>
              <a:rPr lang="tr-TR" sz="2200" dirty="0">
                <a:latin typeface="Tahoma" pitchFamily="34" charset="0"/>
                <a:ea typeface="Tahoma" pitchFamily="34" charset="0"/>
                <a:cs typeface="Tahoma" pitchFamily="34" charset="0"/>
              </a:rPr>
              <a:t/>
            </a:r>
            <a:br>
              <a:rPr lang="tr-TR" sz="2200" dirty="0">
                <a:latin typeface="Tahoma" pitchFamily="34" charset="0"/>
                <a:ea typeface="Tahoma" pitchFamily="34" charset="0"/>
                <a:cs typeface="Tahoma" pitchFamily="34"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1700" dirty="0">
                <a:latin typeface="Tahoma" pitchFamily="34" charset="0"/>
                <a:ea typeface="Tahoma" pitchFamily="34" charset="0"/>
                <a:cs typeface="Tahoma" pitchFamily="34" charset="0"/>
              </a:rPr>
              <a:t/>
            </a:r>
            <a:br>
              <a:rPr lang="tr-TR" sz="1700" dirty="0">
                <a:latin typeface="Tahoma" pitchFamily="34" charset="0"/>
                <a:ea typeface="Tahoma" pitchFamily="34" charset="0"/>
                <a:cs typeface="Tahoma" pitchFamily="34" charset="0"/>
              </a:rPr>
            </a:br>
            <a:r>
              <a:rPr lang="tr-TR" dirty="0">
                <a:solidFill>
                  <a:srgbClr val="002060"/>
                </a:solidFill>
                <a:latin typeface="Cambria" pitchFamily="18" charset="0"/>
              </a:rPr>
              <a:t/>
            </a:r>
            <a:br>
              <a:rPr lang="tr-TR" dirty="0">
                <a:solidFill>
                  <a:srgbClr val="002060"/>
                </a:solidFill>
                <a:latin typeface="Cambria" pitchFamily="18" charset="0"/>
              </a:rPr>
            </a:br>
            <a:r>
              <a:rPr lang="tr-TR" dirty="0">
                <a:latin typeface="Cambria" pitchFamily="18" charset="0"/>
              </a:rPr>
              <a:t/>
            </a:r>
            <a:br>
              <a:rPr lang="tr-TR" dirty="0">
                <a:latin typeface="Cambria" pitchFamily="18" charset="0"/>
              </a:rPr>
            </a:br>
            <a:endParaRPr lang="tr-TR" dirty="0">
              <a:latin typeface="Cambria" pitchFamily="18" charset="0"/>
            </a:endParaRPr>
          </a:p>
        </p:txBody>
      </p:sp>
      <p:sp>
        <p:nvSpPr>
          <p:cNvPr id="5" name="Dikdörtgen 4"/>
          <p:cNvSpPr/>
          <p:nvPr/>
        </p:nvSpPr>
        <p:spPr>
          <a:xfrm>
            <a:off x="2231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a:solidFill>
                  <a:schemeClr val="bg1"/>
                </a:solidFill>
                <a:latin typeface="Cambria" panose="02040503050406030204" pitchFamily="18" charset="0"/>
                <a:ea typeface="Tahoma" pitchFamily="34" charset="0"/>
                <a:cs typeface="Tahoma" pitchFamily="34" charset="0"/>
              </a:rPr>
              <a:t>SECTOR CONSULTING PROJECT</a:t>
            </a:r>
            <a:endParaRPr lang="tr-TR" sz="2000" b="1" dirty="0">
              <a:solidFill>
                <a:schemeClr val="bg1"/>
              </a:solidFill>
              <a:latin typeface="Cambria" panose="02040503050406030204" pitchFamily="18" charset="0"/>
              <a:ea typeface="Tahoma" pitchFamily="34" charset="0"/>
              <a:cs typeface="Tahoma" pitchFamily="34" charset="0"/>
            </a:endParaRPr>
          </a:p>
        </p:txBody>
      </p:sp>
      <p:sp>
        <p:nvSpPr>
          <p:cNvPr id="4" name="Dikdörtgen 3"/>
          <p:cNvSpPr/>
          <p:nvPr/>
        </p:nvSpPr>
        <p:spPr>
          <a:xfrm>
            <a:off x="429572" y="2152832"/>
            <a:ext cx="4608512" cy="3293209"/>
          </a:xfrm>
          <a:prstGeom prst="rect">
            <a:avLst/>
          </a:prstGeom>
        </p:spPr>
        <p:txBody>
          <a:bodyPr wrap="square">
            <a:spAutoFit/>
          </a:bodyPr>
          <a:lstStyle/>
          <a:p>
            <a:r>
              <a:rPr lang="tr-TR" sz="1600">
                <a:latin typeface="Cambria" panose="02040503050406030204" pitchFamily="18" charset="0"/>
                <a:ea typeface="Cambria" panose="02040503050406030204" pitchFamily="18" charset="0"/>
              </a:rPr>
              <a:t>Masters are meeting with apprentices! </a:t>
            </a:r>
          </a:p>
          <a:p>
            <a:endParaRPr lang="tr-TR" sz="1600">
              <a:latin typeface="Cambria" panose="02040503050406030204" pitchFamily="18" charset="0"/>
              <a:ea typeface="Cambria" panose="02040503050406030204" pitchFamily="18" charset="0"/>
            </a:endParaRPr>
          </a:p>
          <a:p>
            <a:r>
              <a:rPr lang="tr-TR" sz="1600">
                <a:latin typeface="Cambria" panose="02040503050406030204" pitchFamily="18" charset="0"/>
                <a:ea typeface="Cambria" panose="02040503050406030204" pitchFamily="18" charset="0"/>
              </a:rPr>
              <a:t>The experienced leaders of the business and industrial world, who are also members of The Konya Chamber of Commerce are identified with the related department for each freshman. </a:t>
            </a:r>
          </a:p>
          <a:p>
            <a:endParaRPr lang="tr-TR" sz="1600">
              <a:latin typeface="Cambria" panose="02040503050406030204" pitchFamily="18" charset="0"/>
              <a:ea typeface="Cambria" panose="02040503050406030204" pitchFamily="18" charset="0"/>
            </a:endParaRPr>
          </a:p>
          <a:p>
            <a:r>
              <a:rPr lang="tr-TR" sz="1600">
                <a:latin typeface="Cambria" panose="02040503050406030204" pitchFamily="18" charset="0"/>
                <a:ea typeface="Cambria" panose="02040503050406030204" pitchFamily="18" charset="0"/>
              </a:rPr>
              <a:t>Sector Consultants work in cooperation with the academic consultants of students. </a:t>
            </a:r>
          </a:p>
          <a:p>
            <a:endParaRPr lang="tr-TR" sz="1600">
              <a:latin typeface="Cambria" panose="02040503050406030204" pitchFamily="18" charset="0"/>
              <a:ea typeface="Cambria" panose="02040503050406030204" pitchFamily="18" charset="0"/>
            </a:endParaRPr>
          </a:p>
          <a:p>
            <a:r>
              <a:rPr lang="tr-TR" sz="1600">
                <a:latin typeface="Cambria" panose="02040503050406030204" pitchFamily="18" charset="0"/>
                <a:ea typeface="Cambria" panose="02040503050406030204" pitchFamily="18" charset="0"/>
              </a:rPr>
              <a:t>Students turn what they learn in classrooms into practice with the help of their Sector Consultants.</a:t>
            </a:r>
          </a:p>
          <a:p>
            <a:pPr algn="just" fontAlgn="base"/>
            <a:r>
              <a:rPr lang="tr-TR" sz="1600" dirty="0">
                <a:latin typeface="Cambria" panose="02040503050406030204" pitchFamily="18" charset="0"/>
                <a:ea typeface="Cambria" panose="02040503050406030204" pitchFamily="18" charset="0"/>
                <a:cs typeface="Tahoma" panose="020B0604030504040204" pitchFamily="34" charset="0"/>
              </a:rPr>
              <a:t>	</a:t>
            </a:r>
          </a:p>
        </p:txBody>
      </p:sp>
      <p:pic>
        <p:nvPicPr>
          <p:cNvPr id="10" name="Picture 2" descr="C:\Users\FATMA GÜLCAN SEVEN\Desktop\KTO Karatay SST\Logo\İngilizce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6" name="Metin kutusu 15"/>
          <p:cNvSpPr txBox="1"/>
          <p:nvPr/>
        </p:nvSpPr>
        <p:spPr>
          <a:xfrm>
            <a:off x="6262707" y="6418127"/>
            <a:ext cx="1342279" cy="261610"/>
          </a:xfrm>
          <a:prstGeom prst="rect">
            <a:avLst/>
          </a:prstGeom>
          <a:noFill/>
        </p:spPr>
        <p:txBody>
          <a:bodyPr wrap="square" rtlCol="0">
            <a:spAutoFit/>
          </a:bodyPr>
          <a:lstStyle/>
          <a:p>
            <a:r>
              <a:rPr lang="tr-TR" sz="1100" dirty="0" err="1"/>
              <a:t>KaratayUniversitesi</a:t>
            </a:r>
            <a:endParaRPr lang="tr-TR" sz="1100" dirty="0"/>
          </a:p>
        </p:txBody>
      </p:sp>
      <p:sp>
        <p:nvSpPr>
          <p:cNvPr id="17" name="Metin kutusu 16"/>
          <p:cNvSpPr txBox="1"/>
          <p:nvPr/>
        </p:nvSpPr>
        <p:spPr>
          <a:xfrm>
            <a:off x="8050653" y="6418127"/>
            <a:ext cx="795411" cy="261610"/>
          </a:xfrm>
          <a:prstGeom prst="rect">
            <a:avLst/>
          </a:prstGeom>
          <a:noFill/>
        </p:spPr>
        <p:txBody>
          <a:bodyPr wrap="none" rtlCol="0">
            <a:spAutoFit/>
          </a:bodyPr>
          <a:lstStyle/>
          <a:p>
            <a:r>
              <a:rPr lang="tr-TR" sz="1100" dirty="0" err="1"/>
              <a:t>ktokaratay</a:t>
            </a:r>
            <a:endParaRPr lang="tr-TR" sz="1200" dirty="0"/>
          </a:p>
        </p:txBody>
      </p:sp>
      <p:sp>
        <p:nvSpPr>
          <p:cNvPr id="18" name="Metin kutusu 17"/>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19" name="Metin kutusu 18"/>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0" name="Düz Bağlayıcı 19"/>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6" name="Resim 5"/>
          <p:cNvPicPr>
            <a:picLocks noChangeAspect="1"/>
          </p:cNvPicPr>
          <p:nvPr/>
        </p:nvPicPr>
        <p:blipFill rotWithShape="1">
          <a:blip r:embed="rId8"/>
          <a:srcRect l="20294" r="34658"/>
          <a:stretch/>
        </p:blipFill>
        <p:spPr>
          <a:xfrm>
            <a:off x="5868144" y="1916833"/>
            <a:ext cx="2681062" cy="3888432"/>
          </a:xfrm>
          <a:prstGeom prst="rect">
            <a:avLst/>
          </a:prstGeom>
          <a:ln>
            <a:noFill/>
          </a:ln>
          <a:effectLst>
            <a:softEdge rad="112500"/>
          </a:effectLst>
        </p:spPr>
      </p:pic>
    </p:spTree>
    <p:extLst>
      <p:ext uri="{BB962C8B-B14F-4D97-AF65-F5344CB8AC3E}">
        <p14:creationId xmlns:p14="http://schemas.microsoft.com/office/powerpoint/2010/main" val="113832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7"/>
            <a:ext cx="7772400" cy="4824537"/>
          </a:xfrm>
        </p:spPr>
        <p:txBody>
          <a:bodyPr>
            <a:normAutofit fontScale="90000"/>
          </a:bodyPr>
          <a:lstStyle/>
          <a:p>
            <a:pPr algn="l"/>
            <a:r>
              <a:rPr lang="tr-TR" sz="2800" b="1" dirty="0">
                <a:latin typeface="Cambria" pitchFamily="18" charset="0"/>
              </a:rPr>
              <a:t/>
            </a:r>
            <a:br>
              <a:rPr lang="tr-TR" sz="2800" b="1" dirty="0">
                <a:latin typeface="Cambria" pitchFamily="18" charset="0"/>
              </a:rPr>
            </a:br>
            <a:r>
              <a:rPr lang="tr-TR" sz="2800" b="1" dirty="0">
                <a:latin typeface="Cambria" pitchFamily="18" charset="0"/>
              </a:rPr>
              <a:t>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b="1" dirty="0">
                <a:latin typeface="Cambria" pitchFamily="18" charset="0"/>
              </a:rPr>
              <a:t/>
            </a:r>
            <a:br>
              <a:rPr lang="tr-TR" sz="2800" b="1"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2800" dirty="0">
                <a:latin typeface="Cambria" pitchFamily="18" charset="0"/>
              </a:rPr>
              <a:t/>
            </a:r>
            <a:br>
              <a:rPr lang="tr-TR" sz="2800" dirty="0">
                <a:latin typeface="Cambria" pitchFamily="18" charset="0"/>
              </a:rPr>
            </a:br>
            <a:r>
              <a:rPr lang="tr-TR" sz="1700" dirty="0">
                <a:latin typeface="Tahoma" pitchFamily="34" charset="0"/>
                <a:ea typeface="Tahoma" pitchFamily="34" charset="0"/>
                <a:cs typeface="Tahoma" pitchFamily="34" charset="0"/>
              </a:rPr>
              <a:t/>
            </a:r>
            <a:br>
              <a:rPr lang="tr-TR" sz="1700" dirty="0">
                <a:latin typeface="Tahoma" pitchFamily="34" charset="0"/>
                <a:ea typeface="Tahoma" pitchFamily="34" charset="0"/>
                <a:cs typeface="Tahoma" pitchFamily="34" charset="0"/>
              </a:rPr>
            </a:br>
            <a:r>
              <a:rPr lang="tr-TR" dirty="0">
                <a:solidFill>
                  <a:srgbClr val="002060"/>
                </a:solidFill>
                <a:latin typeface="Cambria" pitchFamily="18" charset="0"/>
              </a:rPr>
              <a:t/>
            </a:r>
            <a:br>
              <a:rPr lang="tr-TR" dirty="0">
                <a:solidFill>
                  <a:srgbClr val="002060"/>
                </a:solidFill>
                <a:latin typeface="Cambria" pitchFamily="18" charset="0"/>
              </a:rPr>
            </a:br>
            <a:r>
              <a:rPr lang="tr-TR" dirty="0">
                <a:latin typeface="Cambria" pitchFamily="18" charset="0"/>
              </a:rPr>
              <a:t/>
            </a:r>
            <a:br>
              <a:rPr lang="tr-TR" dirty="0">
                <a:latin typeface="Cambria" pitchFamily="18" charset="0"/>
              </a:rPr>
            </a:br>
            <a:endParaRPr lang="tr-TR" dirty="0">
              <a:latin typeface="Cambria"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895698736"/>
              </p:ext>
            </p:extLst>
          </p:nvPr>
        </p:nvGraphicFramePr>
        <p:xfrm>
          <a:off x="467544" y="1397003"/>
          <a:ext cx="8280920" cy="5056332"/>
        </p:xfrm>
        <a:graphic>
          <a:graphicData uri="http://schemas.openxmlformats.org/drawingml/2006/table">
            <a:tbl>
              <a:tblPr firstRow="1" bandRow="1">
                <a:tableStyleId>{5C22544A-7EE6-4342-B048-85BDC9FD1C3A}</a:tableStyleId>
              </a:tblPr>
              <a:tblGrid>
                <a:gridCol w="8064896">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tblGrid>
              <a:tr h="4560037">
                <a:tc>
                  <a:txBody>
                    <a:bodyPr/>
                    <a:lstStyle/>
                    <a:p>
                      <a:endParaRPr lang="tr-TR"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tr-TR" sz="1800" b="0" kern="1200">
                          <a:solidFill>
                            <a:schemeClr val="tx1"/>
                          </a:solidFill>
                          <a:effectLst/>
                          <a:latin typeface="Cambria" panose="02040503050406030204" pitchFamily="18" charset="0"/>
                          <a:ea typeface="+mn-ea"/>
                          <a:cs typeface="+mn-cs"/>
                        </a:rPr>
                        <a:t>Since 2012 KTO KAR_DIL has helped</a:t>
                      </a:r>
                      <a:r>
                        <a:rPr lang="tr-TR" sz="1800" b="0" kern="1200" baseline="0">
                          <a:solidFill>
                            <a:schemeClr val="tx1"/>
                          </a:solidFill>
                          <a:effectLst/>
                          <a:latin typeface="Cambria" panose="02040503050406030204" pitchFamily="18" charset="0"/>
                          <a:ea typeface="+mn-ea"/>
                          <a:cs typeface="+mn-cs"/>
                        </a:rPr>
                        <a:t> hundreds of international students from 73 countries improve their Turkish language skills to enable them enter a university in Turkey. </a:t>
                      </a:r>
                      <a:endParaRPr lang="tr-TR" b="0" baseline="0" dirty="0">
                        <a:solidFill>
                          <a:schemeClr val="tx1"/>
                        </a:solidFill>
                        <a:latin typeface="Cambria" panose="02040503050406030204" pitchFamily="18" charset="0"/>
                      </a:endParaRPr>
                    </a:p>
                  </a:txBody>
                  <a:tcPr>
                    <a:solidFill>
                      <a:schemeClr val="bg1"/>
                    </a:solidFill>
                  </a:tcPr>
                </a:tc>
                <a:tc>
                  <a:txBody>
                    <a:bodyPr/>
                    <a:lstStyle/>
                    <a:p>
                      <a:r>
                        <a:rPr lang="tr-TR" dirty="0">
                          <a:latin typeface="Cambria" panose="02040503050406030204" pitchFamily="18" charset="0"/>
                        </a:rPr>
                        <a:t>4</a:t>
                      </a:r>
                    </a:p>
                  </a:txBody>
                  <a:tcPr>
                    <a:solidFill>
                      <a:schemeClr val="bg1"/>
                    </a:solidFill>
                  </a:tcPr>
                </a:tc>
                <a:extLst>
                  <a:ext uri="{0D108BD9-81ED-4DB2-BD59-A6C34878D82A}">
                    <a16:rowId xmlns:a16="http://schemas.microsoft.com/office/drawing/2014/main" xmlns="" val="10000"/>
                  </a:ext>
                </a:extLst>
              </a:tr>
              <a:tr h="496295">
                <a:tc>
                  <a:txBody>
                    <a:bodyPr/>
                    <a:lstStyle/>
                    <a:p>
                      <a:endParaRPr lang="tr-TR" dirty="0">
                        <a:latin typeface="Cambria" panose="02040503050406030204" pitchFamily="18" charset="0"/>
                      </a:endParaRPr>
                    </a:p>
                  </a:txBody>
                  <a:tcPr>
                    <a:solidFill>
                      <a:schemeClr val="bg1"/>
                    </a:solidFill>
                  </a:tcPr>
                </a:tc>
                <a:tc>
                  <a:txBody>
                    <a:bodyPr/>
                    <a:lstStyle/>
                    <a:p>
                      <a:endParaRPr lang="tr-TR" dirty="0">
                        <a:latin typeface="Cambria" panose="02040503050406030204" pitchFamily="18" charset="0"/>
                      </a:endParaRPr>
                    </a:p>
                  </a:txBody>
                  <a:tcPr>
                    <a:solidFill>
                      <a:schemeClr val="bg1"/>
                    </a:solidFill>
                  </a:tcPr>
                </a:tc>
                <a:extLst>
                  <a:ext uri="{0D108BD9-81ED-4DB2-BD59-A6C34878D82A}">
                    <a16:rowId xmlns:a16="http://schemas.microsoft.com/office/drawing/2014/main" xmlns="" val="3745025095"/>
                  </a:ext>
                </a:extLst>
              </a:tr>
            </a:tbl>
          </a:graphicData>
        </a:graphic>
      </p:graphicFrame>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cxnSp>
        <p:nvCxnSpPr>
          <p:cNvPr id="20" name="Düz Bağlayıcı 19"/>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918" y="3362057"/>
            <a:ext cx="3970862" cy="2647241"/>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484" y="3362057"/>
            <a:ext cx="4217821" cy="2647241"/>
          </a:xfrm>
          <a:prstGeom prst="rect">
            <a:avLst/>
          </a:prstGeom>
        </p:spPr>
      </p:pic>
      <p:sp>
        <p:nvSpPr>
          <p:cNvPr id="21" name="Dikdörtgen 20"/>
          <p:cNvSpPr/>
          <p:nvPr/>
        </p:nvSpPr>
        <p:spPr>
          <a:xfrm>
            <a:off x="2231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a:solidFill>
                  <a:schemeClr val="bg1"/>
                </a:solidFill>
                <a:latin typeface="Cambria" panose="02040503050406030204" pitchFamily="18" charset="0"/>
                <a:ea typeface="Tahoma" panose="020B0604030504040204" pitchFamily="34" charset="0"/>
                <a:cs typeface="Tahoma" panose="020B0604030504040204" pitchFamily="34" charset="0"/>
              </a:rPr>
              <a:t>KTO KAR-DIL: TURKISH LANGUAGE TRAINING</a:t>
            </a:r>
            <a:endParaRPr lang="tr-TR" sz="2400" b="1" dirty="0">
              <a:solidFill>
                <a:schemeClr val="bg1"/>
              </a:solidFill>
              <a:latin typeface="Cambria" panose="02040503050406030204" pitchFamily="18" charset="0"/>
              <a:ea typeface="Tahoma" panose="020B0604030504040204" pitchFamily="34" charset="0"/>
              <a:cs typeface="Tahoma" panose="020B0604030504040204" pitchFamily="34" charset="0"/>
            </a:endParaRPr>
          </a:p>
        </p:txBody>
      </p:sp>
      <p:pic>
        <p:nvPicPr>
          <p:cNvPr id="22" name="Resim 21">
            <a:extLst>
              <a:ext uri="{FF2B5EF4-FFF2-40B4-BE49-F238E27FC236}">
                <a16:creationId xmlns:a16="http://schemas.microsoft.com/office/drawing/2014/main" xmlns="" id="{DA15C087-C331-4B75-B7C6-52508456D4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0444" y="6325687"/>
            <a:ext cx="327309" cy="327309"/>
          </a:xfrm>
          <a:prstGeom prst="rect">
            <a:avLst/>
          </a:prstGeom>
        </p:spPr>
      </p:pic>
      <p:pic>
        <p:nvPicPr>
          <p:cNvPr id="23" name="Resim 22">
            <a:extLst>
              <a:ext uri="{FF2B5EF4-FFF2-40B4-BE49-F238E27FC236}">
                <a16:creationId xmlns:a16="http://schemas.microsoft.com/office/drawing/2014/main" xmlns="" id="{6DAE35B7-AFCC-4CF0-8051-FE4B87B774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1299" y="6312385"/>
            <a:ext cx="334005" cy="334005"/>
          </a:xfrm>
          <a:prstGeom prst="rect">
            <a:avLst/>
          </a:prstGeom>
        </p:spPr>
      </p:pic>
      <p:pic>
        <p:nvPicPr>
          <p:cNvPr id="24" name="Resim 23">
            <a:extLst>
              <a:ext uri="{FF2B5EF4-FFF2-40B4-BE49-F238E27FC236}">
                <a16:creationId xmlns:a16="http://schemas.microsoft.com/office/drawing/2014/main" xmlns="" id="{190EBD7B-3379-429F-A6A2-D47A598490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570" y="6312385"/>
            <a:ext cx="334005" cy="334005"/>
          </a:xfrm>
          <a:prstGeom prst="rect">
            <a:avLst/>
          </a:prstGeom>
        </p:spPr>
      </p:pic>
      <p:pic>
        <p:nvPicPr>
          <p:cNvPr id="25" name="Resim 24">
            <a:extLst>
              <a:ext uri="{FF2B5EF4-FFF2-40B4-BE49-F238E27FC236}">
                <a16:creationId xmlns:a16="http://schemas.microsoft.com/office/drawing/2014/main" xmlns="" id="{E5FF45EB-14A0-47FB-8CA2-1C87AE0B8C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4887" y="6312698"/>
            <a:ext cx="340280" cy="340280"/>
          </a:xfrm>
          <a:prstGeom prst="rect">
            <a:avLst/>
          </a:prstGeom>
        </p:spPr>
      </p:pic>
      <p:sp>
        <p:nvSpPr>
          <p:cNvPr id="26" name="Metin kutusu 25">
            <a:extLst>
              <a:ext uri="{FF2B5EF4-FFF2-40B4-BE49-F238E27FC236}">
                <a16:creationId xmlns:a16="http://schemas.microsoft.com/office/drawing/2014/main" xmlns="" id="{C5A69696-BE49-4866-871B-D3E675CDA38B}"/>
              </a:ext>
            </a:extLst>
          </p:cNvPr>
          <p:cNvSpPr txBox="1"/>
          <p:nvPr/>
        </p:nvSpPr>
        <p:spPr>
          <a:xfrm>
            <a:off x="6262707" y="6354756"/>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27" name="Metin kutusu 26">
            <a:extLst>
              <a:ext uri="{FF2B5EF4-FFF2-40B4-BE49-F238E27FC236}">
                <a16:creationId xmlns:a16="http://schemas.microsoft.com/office/drawing/2014/main" xmlns="" id="{51CA9B46-7D26-4FF9-A50D-771328DA872C}"/>
              </a:ext>
            </a:extLst>
          </p:cNvPr>
          <p:cNvSpPr txBox="1"/>
          <p:nvPr/>
        </p:nvSpPr>
        <p:spPr>
          <a:xfrm>
            <a:off x="8050653"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28" name="Metin kutusu 27">
            <a:extLst>
              <a:ext uri="{FF2B5EF4-FFF2-40B4-BE49-F238E27FC236}">
                <a16:creationId xmlns:a16="http://schemas.microsoft.com/office/drawing/2014/main" xmlns="" id="{0A104343-DF21-4C83-825C-357EBF507A26}"/>
              </a:ext>
            </a:extLst>
          </p:cNvPr>
          <p:cNvSpPr txBox="1"/>
          <p:nvPr/>
        </p:nvSpPr>
        <p:spPr>
          <a:xfrm>
            <a:off x="1935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29" name="Metin kutusu 28">
            <a:extLst>
              <a:ext uri="{FF2B5EF4-FFF2-40B4-BE49-F238E27FC236}">
                <a16:creationId xmlns:a16="http://schemas.microsoft.com/office/drawing/2014/main" xmlns="" id="{4053DD7B-CDC7-4B54-85CB-30CD5197B9A7}"/>
              </a:ext>
            </a:extLst>
          </p:cNvPr>
          <p:cNvSpPr txBox="1"/>
          <p:nvPr/>
        </p:nvSpPr>
        <p:spPr>
          <a:xfrm>
            <a:off x="628466"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8" name="Picture 2" descr="C:\Users\FATMA GÜLCAN SEVEN\Desktop\KTO Karatay SST\Logo\İngilizce Logo-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552" y="260648"/>
            <a:ext cx="1224136" cy="93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2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12551</TotalTime>
  <Words>940</Words>
  <Application>Microsoft Office PowerPoint</Application>
  <PresentationFormat>Ekran Gösterisi (4:3)</PresentationFormat>
  <Paragraphs>222</Paragraphs>
  <Slides>16</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Cambria</vt:lpstr>
      <vt:lpstr>Tahoma</vt:lpstr>
      <vt:lpstr>Times New Roman</vt:lpstr>
      <vt:lpstr>Wingdings</vt:lpstr>
      <vt:lpstr>Office Theme</vt:lpstr>
      <vt:lpstr>KARATAY MADRASA 1251</vt:lpstr>
      <vt:lpstr>PowerPoint Sunusu</vt:lpstr>
      <vt:lpstr>KTO KARATAY UNIVERSITY BY NUMBERS</vt:lpstr>
      <vt:lpstr>PowerPoint Sunusu</vt:lpstr>
      <vt:lpstr>                       </vt:lpstr>
      <vt:lpstr>                          </vt:lpstr>
      <vt:lpstr>Double Major Opportunities: KTO Karatay University offers tens of double major opportunities from Mechanical Engineering, Business Administration and Sociology to Child Development, Architecture and Audiology.</vt:lpstr>
      <vt:lpstr>                                       </vt:lpstr>
      <vt:lpstr>                          </vt:lpstr>
      <vt:lpstr>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mayvaci</dc:creator>
  <cp:lastModifiedBy>MURAT AYVACI</cp:lastModifiedBy>
  <cp:revision>689</cp:revision>
  <cp:lastPrinted>2017-03-23T06:01:01Z</cp:lastPrinted>
  <dcterms:created xsi:type="dcterms:W3CDTF">2015-02-18T12:52:38Z</dcterms:created>
  <dcterms:modified xsi:type="dcterms:W3CDTF">2020-10-13T06:52:05Z</dcterms:modified>
</cp:coreProperties>
</file>